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58"/>
  </p:notesMasterIdLst>
  <p:handoutMasterIdLst>
    <p:handoutMasterId r:id="rId59"/>
  </p:handoutMasterIdLst>
  <p:sldIdLst>
    <p:sldId id="758" r:id="rId2"/>
    <p:sldId id="760" r:id="rId3"/>
    <p:sldId id="833" r:id="rId4"/>
    <p:sldId id="759" r:id="rId5"/>
    <p:sldId id="628" r:id="rId6"/>
    <p:sldId id="834" r:id="rId7"/>
    <p:sldId id="835" r:id="rId8"/>
    <p:sldId id="633" r:id="rId9"/>
    <p:sldId id="641" r:id="rId10"/>
    <p:sldId id="865" r:id="rId11"/>
    <p:sldId id="836" r:id="rId12"/>
    <p:sldId id="837" r:id="rId13"/>
    <p:sldId id="866" r:id="rId14"/>
    <p:sldId id="839" r:id="rId15"/>
    <p:sldId id="867" r:id="rId16"/>
    <p:sldId id="868" r:id="rId17"/>
    <p:sldId id="645" r:id="rId18"/>
    <p:sldId id="840" r:id="rId19"/>
    <p:sldId id="838" r:id="rId20"/>
    <p:sldId id="649" r:id="rId21"/>
    <p:sldId id="869" r:id="rId22"/>
    <p:sldId id="841" r:id="rId23"/>
    <p:sldId id="870" r:id="rId24"/>
    <p:sldId id="871" r:id="rId25"/>
    <p:sldId id="842" r:id="rId26"/>
    <p:sldId id="843" r:id="rId27"/>
    <p:sldId id="778" r:id="rId28"/>
    <p:sldId id="844" r:id="rId29"/>
    <p:sldId id="845" r:id="rId30"/>
    <p:sldId id="653" r:id="rId31"/>
    <p:sldId id="846" r:id="rId32"/>
    <p:sldId id="872" r:id="rId33"/>
    <p:sldId id="873" r:id="rId34"/>
    <p:sldId id="847" r:id="rId35"/>
    <p:sldId id="848" r:id="rId36"/>
    <p:sldId id="849" r:id="rId37"/>
    <p:sldId id="875" r:id="rId38"/>
    <p:sldId id="658" r:id="rId39"/>
    <p:sldId id="853" r:id="rId40"/>
    <p:sldId id="854" r:id="rId41"/>
    <p:sldId id="779" r:id="rId42"/>
    <p:sldId id="855" r:id="rId43"/>
    <p:sldId id="857" r:id="rId44"/>
    <p:sldId id="856" r:id="rId45"/>
    <p:sldId id="762" r:id="rId46"/>
    <p:sldId id="780" r:id="rId47"/>
    <p:sldId id="858" r:id="rId48"/>
    <p:sldId id="859" r:id="rId49"/>
    <p:sldId id="860" r:id="rId50"/>
    <p:sldId id="861" r:id="rId51"/>
    <p:sldId id="655" r:id="rId52"/>
    <p:sldId id="862" r:id="rId53"/>
    <p:sldId id="863" r:id="rId54"/>
    <p:sldId id="771" r:id="rId55"/>
    <p:sldId id="765" r:id="rId56"/>
    <p:sldId id="766" r:id="rId57"/>
  </p:sldIdLst>
  <p:sldSz cx="9144000" cy="5143500" type="screen16x9"/>
  <p:notesSz cx="6797675" cy="9926638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>
    <p:extLst/>
  </p:cmAuthor>
  <p:cmAuthor id="2" name="Bob Vachon" initials="BV" lastIdx="24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75" autoAdjust="0"/>
    <p:restoredTop sz="81025" autoAdjust="0"/>
  </p:normalViewPr>
  <p:slideViewPr>
    <p:cSldViewPr snapToGrid="0" showGuides="1">
      <p:cViewPr varScale="1">
        <p:scale>
          <a:sx n="119" d="100"/>
          <a:sy n="119" d="100"/>
        </p:scale>
        <p:origin x="834" y="96"/>
      </p:cViewPr>
      <p:guideLst>
        <p:guide orient="horz" pos="1620"/>
        <p:guide pos="3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1" d="100"/>
        <a:sy n="111" d="100"/>
      </p:scale>
      <p:origin x="0" y="-512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EDA81B-0AF1-4C6B-8729-F11318D64922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79B70E-CBBB-4E0A-AAAD-AC97DE10BC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2230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b="0" dirty="0" smtClean="0"/>
              <a:t>Cisco Networking Academy Program</a:t>
            </a:r>
          </a:p>
          <a:p>
            <a:pPr>
              <a:buFontTx/>
              <a:buNone/>
            </a:pPr>
            <a:r>
              <a:rPr lang="en-US" b="0" dirty="0" smtClean="0"/>
              <a:t>Introduction to Networks</a:t>
            </a:r>
            <a:r>
              <a:rPr lang="en-US" b="0" baseline="0" dirty="0" smtClean="0"/>
              <a:t> v6.0</a:t>
            </a:r>
            <a:endParaRPr lang="en-US" b="0" dirty="0" smtClean="0"/>
          </a:p>
          <a:p>
            <a:pPr>
              <a:buFontTx/>
              <a:buNone/>
            </a:pPr>
            <a:r>
              <a:rPr lang="en-US" sz="1200" b="0" dirty="0" smtClean="0"/>
              <a:t>Chapter 8: </a:t>
            </a:r>
            <a:r>
              <a:rPr lang="en-US" sz="1200" b="0" dirty="0" err="1" smtClean="0"/>
              <a:t>Subnetting</a:t>
            </a:r>
            <a:r>
              <a:rPr lang="en-US" sz="1200" b="0" dirty="0" smtClean="0"/>
              <a:t> IP Networks</a:t>
            </a:r>
            <a:endParaRPr lang="en-GB" b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80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8.1.2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IPv4 Network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8.1.2.2</a:t>
            </a:r>
            <a:r>
              <a:rPr lang="en-US" baseline="0" dirty="0" smtClean="0">
                <a:latin typeface="Arial" charset="0"/>
              </a:rPr>
              <a:t> – </a:t>
            </a:r>
            <a:r>
              <a:rPr lang="en-US" baseline="0" dirty="0" err="1" smtClean="0">
                <a:latin typeface="Arial" charset="0"/>
              </a:rPr>
              <a:t>Subnetting</a:t>
            </a:r>
            <a:r>
              <a:rPr lang="en-US" baseline="0" dirty="0" smtClean="0">
                <a:latin typeface="Arial" charset="0"/>
              </a:rPr>
              <a:t> on the Octet Boundary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3881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8.1.2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IPv4 Network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8.1.2.3</a:t>
            </a:r>
            <a:r>
              <a:rPr lang="en-US" baseline="0" dirty="0" smtClean="0">
                <a:latin typeface="Arial" charset="0"/>
              </a:rPr>
              <a:t> – Classless </a:t>
            </a:r>
            <a:r>
              <a:rPr lang="en-US" baseline="0" dirty="0" err="1" smtClean="0">
                <a:latin typeface="Arial" charset="0"/>
              </a:rPr>
              <a:t>Subnetting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2546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8.1.2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IPv4 Network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8.1.2.4</a:t>
            </a:r>
            <a:r>
              <a:rPr lang="en-US" baseline="0" dirty="0" smtClean="0">
                <a:latin typeface="Arial" charset="0"/>
              </a:rPr>
              <a:t> – Video – The Subnet Mask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1478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8.1.2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IPv4 Network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8.1.2.4</a:t>
            </a:r>
            <a:r>
              <a:rPr lang="en-US" baseline="0" dirty="0" smtClean="0">
                <a:latin typeface="Arial" charset="0"/>
              </a:rPr>
              <a:t> – Video – The Subnet Mask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436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8.1.2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IPv4 Network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8.1.2.5</a:t>
            </a:r>
            <a:r>
              <a:rPr lang="en-US" baseline="0" dirty="0" smtClean="0">
                <a:latin typeface="Arial" charset="0"/>
              </a:rPr>
              <a:t> – Video – </a:t>
            </a:r>
            <a:r>
              <a:rPr lang="en-US" baseline="0" dirty="0" err="1" smtClean="0">
                <a:latin typeface="Arial" charset="0"/>
              </a:rPr>
              <a:t>Subnetting</a:t>
            </a:r>
            <a:r>
              <a:rPr lang="en-US" baseline="0" dirty="0" smtClean="0">
                <a:latin typeface="Arial" charset="0"/>
              </a:rPr>
              <a:t> with the Magic Number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3881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8.1.2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IPv4 Network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8.1.2.5</a:t>
            </a:r>
            <a:r>
              <a:rPr lang="en-US" baseline="0" dirty="0" smtClean="0">
                <a:latin typeface="Arial" charset="0"/>
              </a:rPr>
              <a:t> – Video – </a:t>
            </a:r>
            <a:r>
              <a:rPr lang="en-US" baseline="0" dirty="0" err="1" smtClean="0">
                <a:latin typeface="Arial" charset="0"/>
              </a:rPr>
              <a:t>Subnetting</a:t>
            </a:r>
            <a:r>
              <a:rPr lang="en-US" baseline="0" dirty="0" smtClean="0">
                <a:latin typeface="Arial" charset="0"/>
              </a:rPr>
              <a:t> with the Magic Number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9859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8.1.2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IPv4 Network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8.1.2.5</a:t>
            </a:r>
            <a:r>
              <a:rPr lang="en-US" baseline="0" dirty="0" smtClean="0">
                <a:latin typeface="Arial" charset="0"/>
              </a:rPr>
              <a:t> – Video – </a:t>
            </a:r>
            <a:r>
              <a:rPr lang="en-US" baseline="0" dirty="0" err="1" smtClean="0">
                <a:latin typeface="Arial" charset="0"/>
              </a:rPr>
              <a:t>Subnetting</a:t>
            </a:r>
            <a:r>
              <a:rPr lang="en-US" baseline="0" dirty="0" smtClean="0">
                <a:latin typeface="Arial" charset="0"/>
              </a:rPr>
              <a:t> with the Magic Number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7901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8.1.2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IPv4 Network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8.1.2.6</a:t>
            </a:r>
            <a:r>
              <a:rPr lang="en-US" baseline="0" dirty="0" smtClean="0">
                <a:latin typeface="Arial" charset="0"/>
              </a:rPr>
              <a:t> – Classless </a:t>
            </a:r>
            <a:r>
              <a:rPr lang="en-US" baseline="0" dirty="0" err="1" smtClean="0">
                <a:latin typeface="Arial" charset="0"/>
              </a:rPr>
              <a:t>Subnetting</a:t>
            </a:r>
            <a:r>
              <a:rPr lang="en-US" baseline="0" dirty="0" smtClean="0">
                <a:latin typeface="Arial" charset="0"/>
              </a:rPr>
              <a:t> Example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0913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8.1.2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IPv4 Network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8.1.2.7</a:t>
            </a:r>
            <a:r>
              <a:rPr lang="en-US" baseline="0" dirty="0" smtClean="0">
                <a:latin typeface="Arial" charset="0"/>
              </a:rPr>
              <a:t> – Creating 2 Subnets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1792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8.1.2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IPv4 Network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8.1.2.8</a:t>
            </a:r>
            <a:r>
              <a:rPr lang="en-US" baseline="0" dirty="0" smtClean="0">
                <a:latin typeface="Arial" charset="0"/>
              </a:rPr>
              <a:t> – Video Demonstration – Creating Two Equal-sized Subnets (/25)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748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1"/>
          <p:cNvSpPr txBox="1">
            <a:spLocks noGrp="1" noChangeArrowheads="1"/>
          </p:cNvSpPr>
          <p:nvPr/>
        </p:nvSpPr>
        <p:spPr bwMode="auto">
          <a:xfrm>
            <a:off x="5877157" y="9423413"/>
            <a:ext cx="805650" cy="311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>
            <a:lvl1pPr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7C839C26-801B-42B6-A101-60F37FE2B0A8}" type="slidenum">
              <a:rPr lang="en-US" sz="800" b="0"/>
              <a:pPr algn="r"/>
              <a:t>2</a:t>
            </a:fld>
            <a:endParaRPr lang="en-US" sz="800" b="0" dirty="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b="0" dirty="0" smtClean="0"/>
              <a:t>Cisco Networking Academy Program</a:t>
            </a:r>
          </a:p>
          <a:p>
            <a:pPr>
              <a:buFontTx/>
              <a:buNone/>
            </a:pPr>
            <a:r>
              <a:rPr lang="en-US" b="0" dirty="0" smtClean="0"/>
              <a:t>Introduction to Networks</a:t>
            </a:r>
            <a:r>
              <a:rPr lang="en-US" b="0" baseline="0" dirty="0" smtClean="0"/>
              <a:t> v6.0</a:t>
            </a:r>
            <a:endParaRPr lang="en-US" b="0" dirty="0" smtClean="0"/>
          </a:p>
          <a:p>
            <a:pPr>
              <a:buFontTx/>
              <a:buNone/>
            </a:pPr>
            <a:r>
              <a:rPr lang="en-US" sz="1200" b="0" dirty="0" smtClean="0"/>
              <a:t>Chapter 8: </a:t>
            </a:r>
            <a:r>
              <a:rPr lang="en-US" sz="1200" b="0" dirty="0" err="1" smtClean="0"/>
              <a:t>Subnetting</a:t>
            </a:r>
            <a:r>
              <a:rPr lang="en-US" sz="1200" b="0" dirty="0" smtClean="0"/>
              <a:t> IP Networks</a:t>
            </a:r>
            <a:endParaRPr lang="en-GB" b="0" dirty="0" smtClean="0"/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0247521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1063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1063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FAD6FEA2-E0A2-4FAE-96AF-664964510D72}" type="slidenum">
              <a:rPr lang="en-US" altLang="en-US" sz="800" smtClean="0"/>
              <a:pPr/>
              <a:t>20</a:t>
            </a:fld>
            <a:endParaRPr lang="en-US" altLang="en-US" sz="800" dirty="0" smtClean="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8.1.2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IPv4 Network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8.1.2.9</a:t>
            </a:r>
            <a:r>
              <a:rPr lang="en-US" baseline="0" dirty="0" smtClean="0">
                <a:latin typeface="Arial" charset="0"/>
              </a:rPr>
              <a:t> – </a:t>
            </a:r>
            <a:r>
              <a:rPr lang="en-US" baseline="0" dirty="0" err="1" smtClean="0">
                <a:latin typeface="Arial" charset="0"/>
              </a:rPr>
              <a:t>Subnetting</a:t>
            </a:r>
            <a:r>
              <a:rPr lang="en-US" baseline="0" dirty="0" smtClean="0">
                <a:latin typeface="Arial" charset="0"/>
              </a:rPr>
              <a:t> Formulas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783892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1063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1063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FAD6FEA2-E0A2-4FAE-96AF-664964510D72}" type="slidenum">
              <a:rPr lang="en-US" altLang="en-US" sz="800" smtClean="0"/>
              <a:pPr/>
              <a:t>21</a:t>
            </a:fld>
            <a:endParaRPr lang="en-US" altLang="en-US" sz="800" dirty="0" smtClean="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8.1.2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IPv4 Network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8.1.2.9</a:t>
            </a:r>
            <a:r>
              <a:rPr lang="en-US" baseline="0" dirty="0" smtClean="0">
                <a:latin typeface="Arial" charset="0"/>
              </a:rPr>
              <a:t> – </a:t>
            </a:r>
            <a:r>
              <a:rPr lang="en-US" baseline="0" dirty="0" err="1" smtClean="0">
                <a:latin typeface="Arial" charset="0"/>
              </a:rPr>
              <a:t>Subnetting</a:t>
            </a:r>
            <a:r>
              <a:rPr lang="en-US" baseline="0" dirty="0" smtClean="0">
                <a:latin typeface="Arial" charset="0"/>
              </a:rPr>
              <a:t> Formulas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42462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1063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1063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FAD6FEA2-E0A2-4FAE-96AF-664964510D72}" type="slidenum">
              <a:rPr lang="en-US" altLang="en-US" sz="800" smtClean="0"/>
              <a:pPr/>
              <a:t>22</a:t>
            </a:fld>
            <a:endParaRPr lang="en-US" altLang="en-US" sz="800" dirty="0" smtClean="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8.1.2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IPv4 Network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8.1.2.10</a:t>
            </a:r>
            <a:r>
              <a:rPr lang="en-US" baseline="0" dirty="0" smtClean="0">
                <a:latin typeface="Arial" charset="0"/>
              </a:rPr>
              <a:t> – Creating 4 Subnets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034525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1063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1063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FAD6FEA2-E0A2-4FAE-96AF-664964510D72}" type="slidenum">
              <a:rPr lang="en-US" altLang="en-US" sz="800" smtClean="0"/>
              <a:pPr/>
              <a:t>23</a:t>
            </a:fld>
            <a:endParaRPr lang="en-US" altLang="en-US" sz="800" dirty="0" smtClean="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8.1.2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IPv4 Network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8.1.2.10</a:t>
            </a:r>
            <a:r>
              <a:rPr lang="en-US" baseline="0" dirty="0" smtClean="0">
                <a:latin typeface="Arial" charset="0"/>
              </a:rPr>
              <a:t> – Creating 4 Subnets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069670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1063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1063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FAD6FEA2-E0A2-4FAE-96AF-664964510D72}" type="slidenum">
              <a:rPr lang="en-US" altLang="en-US" sz="800" smtClean="0"/>
              <a:pPr/>
              <a:t>24</a:t>
            </a:fld>
            <a:endParaRPr lang="en-US" altLang="en-US" sz="800" dirty="0" smtClean="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8.1.2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IPv4 Network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8.1.2.10</a:t>
            </a:r>
            <a:r>
              <a:rPr lang="en-US" baseline="0" dirty="0" smtClean="0">
                <a:latin typeface="Arial" charset="0"/>
              </a:rPr>
              <a:t> – Creating 4 Subnets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4538691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8.1.2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IPv4 Network</a:t>
            </a: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8.1.2.11</a:t>
            </a:r>
            <a:r>
              <a:rPr lang="en-US" baseline="0" dirty="0" smtClean="0">
                <a:latin typeface="Arial" charset="0"/>
              </a:rPr>
              <a:t> – Video Demonstration – Creating Four Equal-sized Subnets (/26)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11264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8.1.2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IPv4 Network</a:t>
            </a: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8.1.2.12</a:t>
            </a:r>
            <a:r>
              <a:rPr lang="en-US" baseline="0" dirty="0" smtClean="0">
                <a:latin typeface="Arial" charset="0"/>
              </a:rPr>
              <a:t> – Video Demonstration – Creating Eight Equal-sized Subnets (/27)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7894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1063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1063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FAD6FEA2-E0A2-4FAE-96AF-664964510D72}" type="slidenum">
              <a:rPr lang="en-US" altLang="en-US" sz="800" smtClean="0"/>
              <a:pPr/>
              <a:t>27</a:t>
            </a:fld>
            <a:endParaRPr lang="en-US" altLang="en-US" sz="800" dirty="0" smtClean="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8.1.3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/16 and /8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Prefix</a:t>
            </a: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8.1.3.1</a:t>
            </a:r>
            <a:r>
              <a:rPr lang="en-US" baseline="0" dirty="0" smtClean="0">
                <a:latin typeface="Arial" charset="0"/>
              </a:rPr>
              <a:t> – Creating Subnets with a /16 prefix</a:t>
            </a:r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75263401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1063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1063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FAD6FEA2-E0A2-4FAE-96AF-664964510D72}" type="slidenum">
              <a:rPr lang="en-US" altLang="en-US" sz="800" smtClean="0"/>
              <a:pPr/>
              <a:t>28</a:t>
            </a:fld>
            <a:endParaRPr lang="en-US" altLang="en-US" sz="800" dirty="0" smtClean="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8.1.3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/16 and /8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Prefix</a:t>
            </a: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8.1.3.2</a:t>
            </a:r>
            <a:r>
              <a:rPr lang="en-US" baseline="0" dirty="0" smtClean="0">
                <a:latin typeface="Arial" charset="0"/>
              </a:rPr>
              <a:t> – Creating 100 Subnets with a /16 prefix</a:t>
            </a:r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44888352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1063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1063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FAD6FEA2-E0A2-4FAE-96AF-664964510D72}" type="slidenum">
              <a:rPr lang="en-US" altLang="en-US" sz="800" smtClean="0"/>
              <a:pPr/>
              <a:t>29</a:t>
            </a:fld>
            <a:endParaRPr lang="en-US" altLang="en-US" sz="800" dirty="0" smtClean="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8.1.3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/16 and /8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Prefix</a:t>
            </a: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8.1.3.3</a:t>
            </a:r>
            <a:r>
              <a:rPr lang="en-US" baseline="0" dirty="0" smtClean="0">
                <a:latin typeface="Arial" charset="0"/>
              </a:rPr>
              <a:t> – Calculating the Hosts</a:t>
            </a:r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6165676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1"/>
          <p:cNvSpPr txBox="1">
            <a:spLocks noGrp="1" noChangeArrowheads="1"/>
          </p:cNvSpPr>
          <p:nvPr/>
        </p:nvSpPr>
        <p:spPr bwMode="auto">
          <a:xfrm>
            <a:off x="5877157" y="9423413"/>
            <a:ext cx="805650" cy="311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>
            <a:lvl1pPr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7C839C26-801B-42B6-A101-60F37FE2B0A8}" type="slidenum">
              <a:rPr lang="en-US" sz="800" b="0"/>
              <a:pPr algn="r"/>
              <a:t>3</a:t>
            </a:fld>
            <a:endParaRPr lang="en-US" sz="800" b="0" dirty="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b="0" dirty="0" smtClean="0"/>
              <a:t>Cisco Networking Academy Program</a:t>
            </a:r>
          </a:p>
          <a:p>
            <a:pPr>
              <a:buFontTx/>
              <a:buNone/>
            </a:pPr>
            <a:r>
              <a:rPr lang="en-US" b="0" dirty="0" smtClean="0"/>
              <a:t>Introduction to Networks</a:t>
            </a:r>
            <a:r>
              <a:rPr lang="en-US" b="0" baseline="0" dirty="0" smtClean="0"/>
              <a:t> v6.0</a:t>
            </a:r>
            <a:endParaRPr lang="en-US" b="0" dirty="0" smtClean="0"/>
          </a:p>
          <a:p>
            <a:pPr>
              <a:buFontTx/>
              <a:buNone/>
            </a:pPr>
            <a:r>
              <a:rPr lang="en-US" sz="1200" b="0" dirty="0" smtClean="0"/>
              <a:t>Chapter 8: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IP Networks</a:t>
            </a:r>
            <a:endParaRPr lang="en-GB" b="0" dirty="0" smtClean="0"/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5986447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8.1.3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/16 and /8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Prefix</a:t>
            </a: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8.1.3.4</a:t>
            </a:r>
            <a:r>
              <a:rPr lang="en-US" baseline="0" dirty="0" smtClean="0">
                <a:latin typeface="Arial" charset="0"/>
              </a:rPr>
              <a:t> – Video Demonstration – Creating One Hundred Equal-sized Subnets</a:t>
            </a:r>
            <a:endParaRPr lang="en-US" alt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5645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1063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1063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FAD6FEA2-E0A2-4FAE-96AF-664964510D72}" type="slidenum">
              <a:rPr lang="en-US" altLang="en-US" sz="800" smtClean="0"/>
              <a:pPr/>
              <a:t>31</a:t>
            </a:fld>
            <a:endParaRPr lang="en-US" altLang="en-US" sz="800" dirty="0" smtClean="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8.1.3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/16 and /8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Prefix</a:t>
            </a: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8.1.3.5</a:t>
            </a:r>
            <a:r>
              <a:rPr lang="en-US" baseline="0" dirty="0" smtClean="0">
                <a:latin typeface="Arial" charset="0"/>
              </a:rPr>
              <a:t> – Creating 1000 Subnets with a /8 Network</a:t>
            </a:r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7336069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1063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1063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FAD6FEA2-E0A2-4FAE-96AF-664964510D72}" type="slidenum">
              <a:rPr lang="en-US" altLang="en-US" sz="800" smtClean="0"/>
              <a:pPr/>
              <a:t>32</a:t>
            </a:fld>
            <a:endParaRPr lang="en-US" altLang="en-US" sz="800" dirty="0" smtClean="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8.1.3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/16 and /8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Prefix</a:t>
            </a: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8.1.3.5</a:t>
            </a:r>
            <a:r>
              <a:rPr lang="en-US" baseline="0" dirty="0" smtClean="0">
                <a:latin typeface="Arial" charset="0"/>
              </a:rPr>
              <a:t> – Creating 1000 Subnets with a /8 Network</a:t>
            </a:r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7603330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8.1.3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/16 and /8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Prefix</a:t>
            </a: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8.1.3.6</a:t>
            </a:r>
            <a:r>
              <a:rPr lang="en-US" baseline="0" dirty="0" smtClean="0">
                <a:latin typeface="Arial" charset="0"/>
              </a:rPr>
              <a:t> – Video Demonstration – </a:t>
            </a:r>
            <a:r>
              <a:rPr lang="en-US" baseline="0" dirty="0" err="1" smtClean="0">
                <a:latin typeface="Arial" charset="0"/>
              </a:rPr>
              <a:t>Subnetting</a:t>
            </a:r>
            <a:r>
              <a:rPr lang="en-US" baseline="0" dirty="0" smtClean="0">
                <a:latin typeface="Arial" charset="0"/>
              </a:rPr>
              <a:t> Across Multiple Octets</a:t>
            </a:r>
            <a:endParaRPr lang="en-US" alt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78057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1063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1063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FAD6FEA2-E0A2-4FAE-96AF-664964510D72}" type="slidenum">
              <a:rPr lang="en-US" altLang="en-US" sz="800" smtClean="0"/>
              <a:pPr/>
              <a:t>34</a:t>
            </a:fld>
            <a:endParaRPr lang="en-US" altLang="en-US" sz="800" dirty="0" smtClean="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8.1.4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Meet Requirements</a:t>
            </a:r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8.1.4.1</a:t>
            </a:r>
            <a:r>
              <a:rPr lang="en-US" baseline="0" dirty="0" smtClean="0">
                <a:latin typeface="Arial" charset="0"/>
              </a:rPr>
              <a:t> – </a:t>
            </a:r>
            <a:r>
              <a:rPr lang="en-US" baseline="0" dirty="0" err="1" smtClean="0">
                <a:latin typeface="Arial" charset="0"/>
              </a:rPr>
              <a:t>Subnetting</a:t>
            </a:r>
            <a:r>
              <a:rPr lang="en-US" baseline="0" dirty="0" smtClean="0">
                <a:latin typeface="Arial" charset="0"/>
              </a:rPr>
              <a:t> Based on Host Requirements</a:t>
            </a:r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94243581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1063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1063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FAD6FEA2-E0A2-4FAE-96AF-664964510D72}" type="slidenum">
              <a:rPr lang="en-US" altLang="en-US" sz="800" smtClean="0"/>
              <a:pPr/>
              <a:t>35</a:t>
            </a:fld>
            <a:endParaRPr lang="en-US" altLang="en-US" sz="800" dirty="0" smtClean="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8.1.4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Meet Requirements</a:t>
            </a:r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8.1.4.2</a:t>
            </a:r>
            <a:r>
              <a:rPr lang="en-US" baseline="0" dirty="0" smtClean="0">
                <a:latin typeface="Arial" charset="0"/>
              </a:rPr>
              <a:t> – </a:t>
            </a:r>
            <a:r>
              <a:rPr lang="en-US" baseline="0" dirty="0" err="1" smtClean="0">
                <a:latin typeface="Arial" charset="0"/>
              </a:rPr>
              <a:t>Subnetting</a:t>
            </a:r>
            <a:r>
              <a:rPr lang="en-US" baseline="0" dirty="0" smtClean="0">
                <a:latin typeface="Arial" charset="0"/>
              </a:rPr>
              <a:t> Based On Network Requirements</a:t>
            </a:r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98533804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1063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1063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FAD6FEA2-E0A2-4FAE-96AF-664964510D72}" type="slidenum">
              <a:rPr lang="en-US" altLang="en-US" sz="800" smtClean="0"/>
              <a:pPr/>
              <a:t>36</a:t>
            </a:fld>
            <a:endParaRPr lang="en-US" altLang="en-US" sz="800" dirty="0" smtClean="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8.1.4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Meet Requirements</a:t>
            </a:r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8.1.4.3</a:t>
            </a:r>
            <a:r>
              <a:rPr lang="en-US" baseline="0" dirty="0" smtClean="0">
                <a:latin typeface="Arial" charset="0"/>
              </a:rPr>
              <a:t> – Network Requirement Example</a:t>
            </a:r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99213966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1063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1063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1063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10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FAD6FEA2-E0A2-4FAE-96AF-664964510D72}" type="slidenum">
              <a:rPr lang="en-US" altLang="en-US" sz="800" smtClean="0"/>
              <a:pPr/>
              <a:t>37</a:t>
            </a:fld>
            <a:endParaRPr lang="en-US" altLang="en-US" sz="800" dirty="0" smtClean="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8.1.4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Meet Requirements</a:t>
            </a:r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8.1.4.3</a:t>
            </a:r>
            <a:r>
              <a:rPr lang="en-US" baseline="0" dirty="0" smtClean="0">
                <a:latin typeface="Arial" charset="0"/>
              </a:rPr>
              <a:t> – Network Requirement Example</a:t>
            </a:r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10855702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8.1.5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Benefits of Variable Length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Subnet Masking</a:t>
            </a: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8.1.5.1</a:t>
            </a:r>
            <a:r>
              <a:rPr lang="en-US" baseline="0" dirty="0" smtClean="0">
                <a:latin typeface="Arial" charset="0"/>
              </a:rPr>
              <a:t>– Traditional </a:t>
            </a:r>
            <a:r>
              <a:rPr lang="en-US" baseline="0" dirty="0" err="1" smtClean="0">
                <a:latin typeface="Arial" charset="0"/>
              </a:rPr>
              <a:t>Subnetting</a:t>
            </a:r>
            <a:r>
              <a:rPr lang="en-US" baseline="0" dirty="0" smtClean="0">
                <a:latin typeface="Arial" charset="0"/>
              </a:rPr>
              <a:t> Wastes Addresses</a:t>
            </a:r>
            <a:endParaRPr lang="en-US" alt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30026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8.1.5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Benefits of Variable Length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Subnet Masking</a:t>
            </a: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8.1.5.2</a:t>
            </a:r>
            <a:r>
              <a:rPr lang="en-US" baseline="0" dirty="0" smtClean="0">
                <a:latin typeface="Arial" charset="0"/>
              </a:rPr>
              <a:t> – Variable Length Subnet Masks (VLSM)</a:t>
            </a:r>
            <a:endParaRPr lang="en-US" alt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7949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 – </a:t>
            </a:r>
            <a:r>
              <a:rPr lang="en-US" sz="1200" b="0" dirty="0" err="1" smtClean="0"/>
              <a:t>Subnetting</a:t>
            </a:r>
            <a:r>
              <a:rPr lang="en-US" sz="1200" b="0" dirty="0" smtClean="0"/>
              <a:t> IP</a:t>
            </a:r>
            <a:r>
              <a:rPr lang="en-US" sz="1200" b="0" baseline="0" dirty="0" smtClean="0"/>
              <a:t> Networks</a:t>
            </a:r>
            <a:endParaRPr lang="en-US" sz="1200" b="0" dirty="0" smtClean="0"/>
          </a:p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  <a:endParaRPr lang="en-GB" b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52962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8.1.5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Benefits of Variable Length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Subnet Masking</a:t>
            </a: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8.1.5.3</a:t>
            </a:r>
            <a:r>
              <a:rPr lang="en-US" baseline="0" dirty="0" smtClean="0">
                <a:latin typeface="Arial" charset="0"/>
              </a:rPr>
              <a:t> – Basic VLSM</a:t>
            </a:r>
            <a:endParaRPr lang="en-US" alt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47341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8.1.5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Benefits of Variable Length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Subnet Masking</a:t>
            </a: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8.1.5.4</a:t>
            </a:r>
            <a:r>
              <a:rPr lang="en-US" baseline="0" dirty="0" smtClean="0">
                <a:latin typeface="Arial" charset="0"/>
              </a:rPr>
              <a:t> – Video Demonstration – VLSM Basics</a:t>
            </a:r>
            <a:endParaRPr lang="en-US" alt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29071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8.1.5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Benefits of Variable Length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Subnet Masking</a:t>
            </a: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8.1.5.5</a:t>
            </a:r>
            <a:r>
              <a:rPr lang="en-US" baseline="0" dirty="0" smtClean="0">
                <a:latin typeface="Arial" charset="0"/>
              </a:rPr>
              <a:t> – VLSM in Practice</a:t>
            </a:r>
            <a:endParaRPr lang="en-US" alt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35741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8.1.5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Benefits of Variable Length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Subnet Masking</a:t>
            </a: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8.1.5.6</a:t>
            </a:r>
            <a:r>
              <a:rPr lang="en-US" baseline="0" dirty="0" smtClean="0">
                <a:latin typeface="Arial" charset="0"/>
              </a:rPr>
              <a:t> – VLSM Chart</a:t>
            </a:r>
            <a:endParaRPr lang="en-US" alt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73294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8.1.5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Benefits of Variable Length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Subnet Masking</a:t>
            </a: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8.1.5.7</a:t>
            </a:r>
            <a:r>
              <a:rPr lang="en-US" baseline="0" dirty="0" smtClean="0">
                <a:latin typeface="Arial" charset="0"/>
              </a:rPr>
              <a:t> – Video Demonstration – VLSM Example</a:t>
            </a:r>
            <a:endParaRPr lang="en-US" alt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4795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</a:t>
            </a:r>
            <a:r>
              <a:rPr lang="en-US" sz="1200" b="0" baseline="0" dirty="0" smtClean="0"/>
              <a:t> </a:t>
            </a:r>
            <a:r>
              <a:rPr lang="en-US" sz="1200" b="0" dirty="0" smtClean="0"/>
              <a:t>– </a:t>
            </a:r>
            <a:r>
              <a:rPr lang="en-US" sz="1200" b="0" dirty="0" err="1" smtClean="0"/>
              <a:t>Subnetting</a:t>
            </a:r>
            <a:r>
              <a:rPr lang="en-US" sz="1200" b="0" dirty="0" smtClean="0"/>
              <a:t> IP Networks</a:t>
            </a:r>
          </a:p>
          <a:p>
            <a:pPr>
              <a:buFontTx/>
              <a:buNone/>
            </a:pPr>
            <a:r>
              <a:rPr lang="en-US" sz="1200" b="0" dirty="0" smtClean="0"/>
              <a:t>8.2 – Addressing Schemes</a:t>
            </a:r>
            <a:endParaRPr lang="en-GB" b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93261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8.2 – Addressing Schemes</a:t>
            </a:r>
            <a:endParaRPr lang="en-US" sz="1200" b="0" baseline="0" dirty="0" smtClean="0"/>
          </a:p>
          <a:p>
            <a:pPr>
              <a:buFontTx/>
              <a:buNone/>
            </a:pPr>
            <a:r>
              <a:rPr lang="en-US" sz="1200" b="0" baseline="0" dirty="0" smtClean="0"/>
              <a:t>8.2.1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Structured Design</a:t>
            </a:r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8.2.1.1</a:t>
            </a:r>
            <a:r>
              <a:rPr lang="en-US" baseline="0" dirty="0" smtClean="0">
                <a:latin typeface="Arial" charset="0"/>
              </a:rPr>
              <a:t> – Network Address Planning</a:t>
            </a:r>
            <a:endParaRPr lang="en-US" alt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00635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8.2 – Addressing Schemes</a:t>
            </a:r>
            <a:endParaRPr lang="en-US" sz="1200" b="0" baseline="0" dirty="0" smtClean="0"/>
          </a:p>
          <a:p>
            <a:pPr>
              <a:buFontTx/>
              <a:buNone/>
            </a:pPr>
            <a:r>
              <a:rPr lang="en-US" sz="1200" b="0" baseline="0" dirty="0" smtClean="0"/>
              <a:t>8.2.1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Structured Design</a:t>
            </a:r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8.2.1.2</a:t>
            </a:r>
            <a:r>
              <a:rPr lang="en-US" baseline="0" dirty="0" smtClean="0">
                <a:latin typeface="Arial" charset="0"/>
              </a:rPr>
              <a:t> – Planning to Address the Network</a:t>
            </a:r>
            <a:endParaRPr lang="en-US" alt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15776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8.2 – Addressing Schemes</a:t>
            </a:r>
            <a:endParaRPr lang="en-US" sz="1200" b="0" baseline="0" dirty="0" smtClean="0"/>
          </a:p>
          <a:p>
            <a:pPr>
              <a:buFontTx/>
              <a:buNone/>
            </a:pPr>
            <a:r>
              <a:rPr lang="en-US" sz="1200" b="0" baseline="0" dirty="0" smtClean="0"/>
              <a:t>8.2.1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Structured Design</a:t>
            </a:r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8.2.1.3</a:t>
            </a:r>
            <a:r>
              <a:rPr lang="en-US" baseline="0" dirty="0" smtClean="0">
                <a:latin typeface="Arial" charset="0"/>
              </a:rPr>
              <a:t> – Assigning Addresses to Devices</a:t>
            </a:r>
            <a:endParaRPr lang="en-US" alt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7298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8.2 – Addressing Schemes</a:t>
            </a:r>
            <a:endParaRPr lang="en-US" sz="1200" b="0" baseline="0" dirty="0" smtClean="0"/>
          </a:p>
          <a:p>
            <a:pPr>
              <a:buFontTx/>
              <a:buNone/>
            </a:pPr>
            <a:r>
              <a:rPr lang="en-US" sz="1200" b="0" baseline="0" dirty="0" smtClean="0"/>
              <a:t>8.2.1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Structured Design</a:t>
            </a:r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8.2.1.5</a:t>
            </a:r>
            <a:r>
              <a:rPr lang="en-US" baseline="0" dirty="0" smtClean="0">
                <a:latin typeface="Arial" charset="0"/>
              </a:rPr>
              <a:t> – Lab – Designing and Implementing a VLSM Addressing Scheme</a:t>
            </a:r>
            <a:endParaRPr lang="en-US" alt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5541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5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GB" b="0" dirty="0" smtClean="0">
                <a:latin typeface="Arial" charset="0"/>
              </a:rPr>
              <a:t>8.1.1 –</a:t>
            </a:r>
            <a:r>
              <a:rPr lang="en-GB" b="0" baseline="0" dirty="0" smtClean="0">
                <a:latin typeface="Arial" charset="0"/>
              </a:rPr>
              <a:t> Network Segmentation</a:t>
            </a:r>
            <a:endParaRPr lang="en-GB" b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8.1.1.1</a:t>
            </a:r>
            <a:r>
              <a:rPr lang="en-US" baseline="0" dirty="0" smtClean="0">
                <a:latin typeface="Arial" charset="0"/>
              </a:rPr>
              <a:t> – Broadcast Domains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2519018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</a:t>
            </a:r>
            <a:r>
              <a:rPr lang="en-US" sz="1200" b="0" baseline="0" dirty="0" smtClean="0"/>
              <a:t> </a:t>
            </a:r>
            <a:r>
              <a:rPr lang="en-US" sz="1200" b="0" dirty="0" smtClean="0"/>
              <a:t>– </a:t>
            </a:r>
            <a:r>
              <a:rPr lang="en-US" sz="1200" b="0" dirty="0" err="1" smtClean="0"/>
              <a:t>Subnetting</a:t>
            </a:r>
            <a:r>
              <a:rPr lang="en-US" sz="1200" b="0" dirty="0" smtClean="0"/>
              <a:t> IP Networks</a:t>
            </a:r>
          </a:p>
          <a:p>
            <a:pPr>
              <a:buFontTx/>
              <a:buNone/>
            </a:pPr>
            <a:r>
              <a:rPr lang="en-US" sz="1200" b="0" dirty="0" smtClean="0"/>
              <a:t>8.3 – Design Considerations for IPv6</a:t>
            </a:r>
            <a:endParaRPr lang="en-GB" b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96499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8.3 – Design Considerations for IPv6</a:t>
            </a:r>
            <a:endParaRPr lang="en-US" sz="1200" b="0" baseline="0" dirty="0" smtClean="0"/>
          </a:p>
          <a:p>
            <a:pPr>
              <a:buFontTx/>
              <a:buNone/>
            </a:pPr>
            <a:r>
              <a:rPr lang="en-US" sz="1200" b="0" baseline="0" dirty="0" smtClean="0"/>
              <a:t>8.3.1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IPv6 Network</a:t>
            </a: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8.3.1.1</a:t>
            </a:r>
            <a:r>
              <a:rPr lang="en-US" baseline="0" dirty="0" smtClean="0">
                <a:latin typeface="Arial" charset="0"/>
              </a:rPr>
              <a:t> – The IPv6 Global Unicast Address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58281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8.3 – Design Considerations for IPv6</a:t>
            </a:r>
            <a:endParaRPr lang="en-US" sz="1200" b="0" baseline="0" dirty="0" smtClean="0"/>
          </a:p>
          <a:p>
            <a:pPr>
              <a:buFontTx/>
              <a:buNone/>
            </a:pPr>
            <a:r>
              <a:rPr lang="en-US" sz="1200" b="0" baseline="0" dirty="0" smtClean="0"/>
              <a:t>8.3.1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IPv6 Network</a:t>
            </a: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8.3.1.2</a:t>
            </a:r>
            <a:r>
              <a:rPr lang="en-US" baseline="0" dirty="0" smtClean="0">
                <a:latin typeface="Arial" charset="0"/>
              </a:rPr>
              <a:t> – </a:t>
            </a:r>
            <a:r>
              <a:rPr lang="en-US" baseline="0" dirty="0" err="1" smtClean="0">
                <a:latin typeface="Arial" charset="0"/>
              </a:rPr>
              <a:t>Subnetting</a:t>
            </a:r>
            <a:r>
              <a:rPr lang="en-US" baseline="0" dirty="0" smtClean="0">
                <a:latin typeface="Arial" charset="0"/>
              </a:rPr>
              <a:t> Using the Subnet ID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36027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8.3 – Design Considerations for IPv6</a:t>
            </a:r>
            <a:endParaRPr lang="en-US" sz="1200" b="0" baseline="0" dirty="0" smtClean="0"/>
          </a:p>
          <a:p>
            <a:pPr>
              <a:buFontTx/>
              <a:buNone/>
            </a:pPr>
            <a:r>
              <a:rPr lang="en-US" sz="1200" b="0" baseline="0" dirty="0" smtClean="0"/>
              <a:t>8.3.1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IPv6 Network</a:t>
            </a:r>
          </a:p>
          <a:p>
            <a:pPr>
              <a:buFontTx/>
              <a:buNone/>
            </a:pPr>
            <a:r>
              <a:rPr lang="en-US" dirty="0" smtClean="0">
                <a:latin typeface="Arial" charset="0"/>
              </a:rPr>
              <a:t>8.3.1.3</a:t>
            </a:r>
            <a:r>
              <a:rPr lang="en-US" baseline="0" dirty="0" smtClean="0">
                <a:latin typeface="Arial" charset="0"/>
              </a:rPr>
              <a:t> – IPv6 Subnet Allocation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878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</a:t>
            </a:r>
            <a:r>
              <a:rPr lang="en-US" sz="1200" b="0" dirty="0" smtClean="0"/>
              <a:t>IP Networks</a:t>
            </a:r>
          </a:p>
          <a:p>
            <a:r>
              <a:rPr lang="en-US" dirty="0" smtClean="0"/>
              <a:t>8.4 – Summary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1006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55</a:t>
            </a:fld>
            <a:endParaRPr lang="en-U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/>
              <a:t>8.4 – Summary</a:t>
            </a:r>
          </a:p>
          <a:p>
            <a:r>
              <a:rPr lang="en-US" dirty="0" smtClean="0"/>
              <a:t>8.4.1 –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Conclusion 	</a:t>
            </a:r>
            <a:endParaRPr lang="en-US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dirty="0" smtClean="0"/>
              <a:t>8.4.1.3 – </a:t>
            </a:r>
            <a:r>
              <a:rPr lang="en-US" altLang="en-US" dirty="0" err="1" smtClean="0"/>
              <a:t>Subnetting</a:t>
            </a:r>
            <a:r>
              <a:rPr lang="en-US" altLang="en-US" dirty="0" smtClean="0"/>
              <a:t> IP Networks</a:t>
            </a:r>
          </a:p>
        </p:txBody>
      </p:sp>
    </p:spTree>
    <p:extLst>
      <p:ext uri="{BB962C8B-B14F-4D97-AF65-F5344CB8AC3E}">
        <p14:creationId xmlns:p14="http://schemas.microsoft.com/office/powerpoint/2010/main" val="242379819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C92755B-29FD-8743-9094-C0E3A734D22E}" type="slidenum">
              <a:rPr lang="en-US" sz="800"/>
              <a:pPr/>
              <a:t>56</a:t>
            </a:fld>
            <a:endParaRPr lang="en-US" sz="800" dirty="0"/>
          </a:p>
        </p:txBody>
      </p:sp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New Terms and Commands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647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6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b="0" dirty="0" smtClean="0"/>
              <a:t>8.1.1 – </a:t>
            </a:r>
            <a:r>
              <a:rPr lang="en-GB" b="0" baseline="0" dirty="0" smtClean="0">
                <a:latin typeface="Arial" charset="0"/>
              </a:rPr>
              <a:t>Network Segmentation</a:t>
            </a:r>
            <a:endParaRPr lang="en-GB" b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8.1.1.2</a:t>
            </a:r>
            <a:r>
              <a:rPr lang="en-US" baseline="0" dirty="0" smtClean="0">
                <a:latin typeface="Arial" charset="0"/>
              </a:rPr>
              <a:t> – Problems with Large Broadcast Domains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733422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7</a:t>
            </a:fld>
            <a:endParaRPr lang="en-US" altLang="en-US" sz="800" dirty="0" smtClean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b="0" dirty="0" smtClean="0"/>
              <a:t>8.1.1 – </a:t>
            </a:r>
            <a:r>
              <a:rPr lang="en-GB" b="0" baseline="0" dirty="0" smtClean="0">
                <a:latin typeface="Arial" charset="0"/>
              </a:rPr>
              <a:t>Network Segmentation</a:t>
            </a:r>
            <a:endParaRPr lang="en-GB" b="0" dirty="0" smtClean="0">
              <a:latin typeface="Arial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8.1.1.2</a:t>
            </a:r>
            <a:r>
              <a:rPr lang="en-US" baseline="0" dirty="0" smtClean="0">
                <a:latin typeface="Arial" charset="0"/>
              </a:rPr>
              <a:t> – Reasons for </a:t>
            </a:r>
            <a:r>
              <a:rPr lang="en-US" baseline="0" dirty="0" err="1" smtClean="0">
                <a:latin typeface="Arial" charset="0"/>
              </a:rPr>
              <a:t>Subnetting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782321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8.1.2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IPv4 Network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8.1.2.1</a:t>
            </a:r>
            <a:r>
              <a:rPr lang="en-US" baseline="0" dirty="0" smtClean="0">
                <a:latin typeface="Arial" charset="0"/>
              </a:rPr>
              <a:t> – Octet Boundaries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5871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 smtClean="0"/>
              <a:t>8.1 – </a:t>
            </a:r>
            <a:r>
              <a:rPr lang="en-US" sz="1200" b="0" dirty="0" err="1" smtClean="0"/>
              <a:t>Subnetting</a:t>
            </a:r>
            <a:r>
              <a:rPr lang="en-US" sz="1200" b="0" baseline="0" dirty="0" smtClean="0"/>
              <a:t> an IPv4 Network</a:t>
            </a:r>
          </a:p>
          <a:p>
            <a:pPr>
              <a:buFontTx/>
              <a:buNone/>
            </a:pPr>
            <a:r>
              <a:rPr lang="en-US" sz="1200" b="0" baseline="0" dirty="0" smtClean="0"/>
              <a:t>8.1.2 </a:t>
            </a:r>
            <a:r>
              <a:rPr lang="en-US" sz="1200" b="0" dirty="0" smtClean="0"/>
              <a:t>–</a:t>
            </a:r>
            <a:r>
              <a:rPr lang="en-US" sz="1200" b="0" baseline="0" dirty="0" smtClean="0"/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Subnetting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IPv4 Network</a:t>
            </a:r>
            <a:endParaRPr lang="en-GB" b="0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 smtClean="0">
                <a:latin typeface="Arial" charset="0"/>
              </a:rPr>
              <a:t>8.1.2.2</a:t>
            </a:r>
            <a:r>
              <a:rPr lang="en-US" baseline="0" dirty="0" smtClean="0">
                <a:latin typeface="Arial" charset="0"/>
              </a:rPr>
              <a:t> – </a:t>
            </a:r>
            <a:r>
              <a:rPr lang="en-US" baseline="0" dirty="0" err="1" smtClean="0">
                <a:latin typeface="Arial" charset="0"/>
              </a:rPr>
              <a:t>Subnetting</a:t>
            </a:r>
            <a:r>
              <a:rPr lang="en-US" baseline="0" dirty="0" smtClean="0">
                <a:latin typeface="Arial" charset="0"/>
              </a:rPr>
              <a:t> on the Octet Boundary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847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‹#›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 smtClean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 smtClean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 smtClean="0">
                <a:sym typeface="Arial" pitchFamily="34" charset="0"/>
              </a:rPr>
              <a:t>Third level</a:t>
            </a:r>
          </a:p>
          <a:p>
            <a:pPr lvl="3"/>
            <a:r>
              <a:rPr lang="en-US" dirty="0" smtClean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 smtClean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250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9" name="Rectangle 4"/>
          <p:cNvSpPr>
            <a:spLocks noChangeArrowheads="1"/>
          </p:cNvSpPr>
          <p:nvPr userDrawn="1"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t>© </a:t>
            </a:r>
            <a:r>
              <a:rPr lang="en-US" sz="600" dirty="0" smtClean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t>2016  </a:t>
            </a:r>
            <a:r>
              <a:rPr lang="en-US" sz="600" dirty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t>Cisco and/or its affiliates. All rights reserved.   Cisco Confidential</a:t>
            </a: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 smtClean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t>© </a:t>
            </a:r>
            <a:r>
              <a:rPr lang="en-US" sz="600" dirty="0" smtClean="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t>2016  </a:t>
            </a:r>
            <a:r>
              <a:rPr lang="en-US" sz="600" dirty="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t>Cisco and/or its affiliates. All rights reserved.   Cisco Confidential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1" r:id="rId14"/>
  </p:sldLayoutIdLst>
  <p:transition spd="slow">
    <p:wipe/>
  </p:transition>
  <p:timing>
    <p:tnLst>
      <p:par>
        <p:cTn id="1" dur="indefinite" restart="never" nodeType="tmRoot"/>
      </p:par>
    </p:tnLst>
  </p:timing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9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5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7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</a:t>
            </a:r>
            <a:r>
              <a:rPr lang="en-US" dirty="0"/>
              <a:t>8</a:t>
            </a:r>
            <a:r>
              <a:rPr lang="en-US" dirty="0" smtClean="0"/>
              <a:t>: </a:t>
            </a:r>
            <a:br>
              <a:rPr lang="en-US" dirty="0" smtClean="0"/>
            </a:br>
            <a:r>
              <a:rPr lang="en-US" dirty="0" err="1" smtClean="0"/>
              <a:t>Subnetting</a:t>
            </a:r>
            <a:r>
              <a:rPr lang="en-US" dirty="0" smtClean="0"/>
              <a:t> IP Networks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469497" y="3809526"/>
            <a:ext cx="2368954" cy="902174"/>
          </a:xfrm>
        </p:spPr>
        <p:txBody>
          <a:bodyPr/>
          <a:lstStyle/>
          <a:p>
            <a:r>
              <a:rPr lang="en-US" dirty="0"/>
              <a:t>CCNA Routing and Switching</a:t>
            </a:r>
          </a:p>
          <a:p>
            <a:r>
              <a:rPr lang="en-US" dirty="0"/>
              <a:t>Introduction to Networks v6.0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9380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 err="1">
                <a:latin typeface="Arial" charset="0"/>
              </a:rPr>
              <a:t>Subnetting</a:t>
            </a:r>
            <a:r>
              <a:rPr lang="en-US" sz="1600" dirty="0">
                <a:latin typeface="Arial" charset="0"/>
              </a:rPr>
              <a:t> an IPv4 Network </a:t>
            </a:r>
            <a:r>
              <a:rPr lang="en-US" altLang="en-US" sz="1600" dirty="0" smtClean="0"/>
              <a:t/>
            </a:r>
            <a:br>
              <a:rPr lang="en-US" altLang="en-US" sz="1600" dirty="0" smtClean="0"/>
            </a:br>
            <a:r>
              <a:rPr lang="en-US" altLang="en-US" dirty="0" err="1" smtClean="0"/>
              <a:t>Subnetting</a:t>
            </a:r>
            <a:r>
              <a:rPr lang="en-US" altLang="en-US" dirty="0" smtClean="0"/>
              <a:t> on the Octet Boundary (Cont.)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48181" y="3952089"/>
            <a:ext cx="8109411" cy="652531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dirty="0" err="1" smtClean="0"/>
              <a:t>Subnetting</a:t>
            </a:r>
            <a:r>
              <a:rPr lang="en-US" sz="1400" dirty="0" smtClean="0"/>
              <a:t> Network 10.x.x.0/24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dirty="0"/>
              <a:t>D</a:t>
            </a:r>
            <a:r>
              <a:rPr lang="en-US" sz="1400" dirty="0" smtClean="0"/>
              <a:t>efine </a:t>
            </a:r>
            <a:r>
              <a:rPr lang="en-US" sz="1400" dirty="0"/>
              <a:t>65,536 subnets each capable of connecting 254 hosts.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/>
              <a:t>/24 </a:t>
            </a:r>
            <a:r>
              <a:rPr lang="en-US" sz="1400" dirty="0"/>
              <a:t>boundary is very popular in </a:t>
            </a:r>
            <a:r>
              <a:rPr lang="en-US" sz="1400" dirty="0" err="1"/>
              <a:t>subnetting</a:t>
            </a:r>
            <a:r>
              <a:rPr lang="en-US" sz="1400" dirty="0"/>
              <a:t> because </a:t>
            </a:r>
            <a:r>
              <a:rPr lang="en-US" sz="1400" dirty="0" smtClean="0"/>
              <a:t>of number </a:t>
            </a:r>
            <a:r>
              <a:rPr lang="en-US" sz="1400" dirty="0"/>
              <a:t>of </a:t>
            </a:r>
            <a:r>
              <a:rPr lang="en-US" sz="1400" dirty="0" smtClean="0"/>
              <a:t>hosts.</a:t>
            </a:r>
            <a:endParaRPr lang="en-CA" altLang="en-US" sz="1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182" y="751080"/>
            <a:ext cx="7457542" cy="3141057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105584332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 err="1">
                <a:latin typeface="Arial" charset="0"/>
              </a:rPr>
              <a:t>Subnetting</a:t>
            </a:r>
            <a:r>
              <a:rPr lang="en-US" sz="1600" dirty="0">
                <a:latin typeface="Arial" charset="0"/>
              </a:rPr>
              <a:t> an IPv4 Network </a:t>
            </a:r>
            <a:r>
              <a:rPr lang="en-US" altLang="en-US" sz="1600" dirty="0" smtClean="0"/>
              <a:t/>
            </a:r>
            <a:br>
              <a:rPr lang="en-US" altLang="en-US" sz="1600" dirty="0" smtClean="0"/>
            </a:br>
            <a:r>
              <a:rPr lang="en-US" altLang="en-US" dirty="0" smtClean="0"/>
              <a:t>Classless </a:t>
            </a:r>
            <a:r>
              <a:rPr lang="en-US" altLang="en-US" dirty="0" err="1" smtClean="0"/>
              <a:t>Subnetting</a:t>
            </a:r>
            <a:endParaRPr lang="en-US" altLang="en-US" dirty="0" smtClean="0"/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45358" y="4342677"/>
            <a:ext cx="8853286" cy="265927"/>
          </a:xfrm>
        </p:spPr>
        <p:txBody>
          <a:bodyPr/>
          <a:lstStyle/>
          <a:p>
            <a:pPr marL="0" indent="0" algn="ctr">
              <a:buNone/>
            </a:pPr>
            <a:r>
              <a:rPr lang="en-US" sz="1600" dirty="0"/>
              <a:t>S</a:t>
            </a:r>
            <a:r>
              <a:rPr lang="en-US" sz="1600" dirty="0" smtClean="0"/>
              <a:t>ubnets </a:t>
            </a:r>
            <a:r>
              <a:rPr lang="en-US" sz="1600" dirty="0"/>
              <a:t>can borrow bits from </a:t>
            </a:r>
            <a:r>
              <a:rPr lang="en-US" sz="1600" i="1" dirty="0"/>
              <a:t>any</a:t>
            </a:r>
            <a:r>
              <a:rPr lang="en-US" sz="1600" dirty="0"/>
              <a:t> host bit position to create other masks. </a:t>
            </a:r>
            <a:endParaRPr lang="en-CA" altLang="en-US" sz="1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716" r="-1"/>
          <a:stretch/>
        </p:blipFill>
        <p:spPr>
          <a:xfrm>
            <a:off x="695458" y="1168276"/>
            <a:ext cx="7508385" cy="3138773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2893672" y="834572"/>
            <a:ext cx="335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Subnetting</a:t>
            </a:r>
            <a:r>
              <a:rPr lang="en-US" dirty="0" smtClean="0"/>
              <a:t> a /24 Network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55314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err="1" smtClean="0"/>
              <a:t>Subnetting</a:t>
            </a:r>
            <a:r>
              <a:rPr lang="en-CA" altLang="en-US" sz="1600" dirty="0" smtClean="0"/>
              <a:t> an IPv4 Network</a:t>
            </a:r>
            <a:br>
              <a:rPr lang="en-CA" altLang="en-US" sz="1600" dirty="0" smtClean="0"/>
            </a:br>
            <a:r>
              <a:rPr lang="en-CA" altLang="en-US" dirty="0" smtClean="0"/>
              <a:t>Video Demonstration – The Subnet Mask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5" y="798944"/>
            <a:ext cx="8853286" cy="4162523"/>
          </a:xfrm>
        </p:spPr>
        <p:txBody>
          <a:bodyPr/>
          <a:lstStyle/>
          <a:p>
            <a:pPr marL="0" indent="0">
              <a:buNone/>
            </a:pPr>
            <a:r>
              <a:rPr lang="en-CA" altLang="en-US" dirty="0" err="1" smtClean="0"/>
              <a:t>Subnetting</a:t>
            </a:r>
            <a:r>
              <a:rPr lang="en-CA" altLang="en-US" dirty="0" smtClean="0"/>
              <a:t> in Binary</a:t>
            </a:r>
          </a:p>
          <a:p>
            <a:r>
              <a:rPr lang="en-CA" altLang="en-US" sz="1400" dirty="0" smtClean="0"/>
              <a:t>ANDING</a:t>
            </a:r>
          </a:p>
          <a:p>
            <a:pPr lvl="1"/>
            <a:r>
              <a:rPr lang="en-CA" altLang="en-US" sz="1300" dirty="0" smtClean="0"/>
              <a:t>Convert IP address and Subnet Mask to Binary (line up vertically like an addition problem)</a:t>
            </a:r>
          </a:p>
          <a:p>
            <a:pPr lvl="1"/>
            <a:r>
              <a:rPr lang="en-US" altLang="en-US" sz="1300" dirty="0" smtClean="0"/>
              <a:t>Logically AND (1 and 1 = 1, all other combinations = 0)</a:t>
            </a:r>
            <a:endParaRPr lang="en-US" sz="1300" dirty="0" smtClean="0"/>
          </a:p>
          <a:p>
            <a:pPr lvl="1"/>
            <a:r>
              <a:rPr lang="en-US" altLang="en-US" sz="1300" dirty="0" smtClean="0"/>
              <a:t>Result is network address for original IP address </a:t>
            </a:r>
            <a:endParaRPr lang="en-US" sz="1400" dirty="0" smtClean="0"/>
          </a:p>
          <a:p>
            <a:r>
              <a:rPr lang="en-US" sz="1400" dirty="0" smtClean="0"/>
              <a:t>Classful </a:t>
            </a:r>
            <a:r>
              <a:rPr lang="en-US" sz="1400" dirty="0" err="1" smtClean="0"/>
              <a:t>Subnetting</a:t>
            </a:r>
            <a:r>
              <a:rPr lang="en-US" sz="1400" dirty="0" smtClean="0"/>
              <a:t> </a:t>
            </a:r>
          </a:p>
          <a:p>
            <a:pPr lvl="1"/>
            <a:r>
              <a:rPr lang="en-US" sz="1300" dirty="0" smtClean="0"/>
              <a:t>Class A  /8  255.0.0.0</a:t>
            </a:r>
          </a:p>
          <a:p>
            <a:pPr lvl="1"/>
            <a:r>
              <a:rPr lang="en-US" sz="1300" dirty="0" smtClean="0"/>
              <a:t>Class B  /16  255.255.0.0</a:t>
            </a:r>
          </a:p>
          <a:p>
            <a:pPr lvl="1"/>
            <a:r>
              <a:rPr lang="en-US" sz="1300" dirty="0" smtClean="0"/>
              <a:t>Class C  /24  255.255.255.0</a:t>
            </a:r>
            <a:endParaRPr lang="en-CA" altLang="en-US" dirty="0" smtClean="0"/>
          </a:p>
          <a:p>
            <a:endParaRPr lang="en-CA" altLang="en-US" dirty="0"/>
          </a:p>
          <a:p>
            <a:endParaRPr lang="en-CA" alt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4253" y="2253803"/>
            <a:ext cx="4163098" cy="2138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0241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err="1" smtClean="0"/>
              <a:t>Subnetting</a:t>
            </a:r>
            <a:r>
              <a:rPr lang="en-CA" altLang="en-US" sz="1600" dirty="0" smtClean="0"/>
              <a:t> an IPv4 Network</a:t>
            </a:r>
            <a:br>
              <a:rPr lang="en-CA" altLang="en-US" sz="1600" dirty="0" smtClean="0"/>
            </a:br>
            <a:r>
              <a:rPr lang="en-CA" altLang="en-US" dirty="0" smtClean="0"/>
              <a:t>Video Demonstration – The Subnet Mask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5" y="798944"/>
            <a:ext cx="8853286" cy="4162523"/>
          </a:xfrm>
        </p:spPr>
        <p:txBody>
          <a:bodyPr/>
          <a:lstStyle/>
          <a:p>
            <a:endParaRPr lang="en-CA" altLang="en-US" dirty="0"/>
          </a:p>
          <a:p>
            <a:endParaRPr lang="en-CA" alt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2495"/>
          <a:stretch/>
        </p:blipFill>
        <p:spPr>
          <a:xfrm>
            <a:off x="144065" y="1146219"/>
            <a:ext cx="4234241" cy="29644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t="3097" b="14304"/>
          <a:stretch/>
        </p:blipFill>
        <p:spPr>
          <a:xfrm>
            <a:off x="4378306" y="1197735"/>
            <a:ext cx="4048340" cy="22117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8306" y="3448101"/>
            <a:ext cx="3916126" cy="536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30670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err="1" smtClean="0"/>
              <a:t>Subnetting</a:t>
            </a:r>
            <a:r>
              <a:rPr lang="en-CA" altLang="en-US" sz="1600" dirty="0" smtClean="0"/>
              <a:t> an IPv4 Network</a:t>
            </a:r>
            <a:br>
              <a:rPr lang="en-CA" altLang="en-US" sz="1600" dirty="0" smtClean="0"/>
            </a:br>
            <a:r>
              <a:rPr lang="en-CA" altLang="en-US" dirty="0" smtClean="0"/>
              <a:t>Video Demonstration – </a:t>
            </a:r>
            <a:r>
              <a:rPr lang="en-CA" altLang="en-US" dirty="0" err="1" smtClean="0"/>
              <a:t>Subnetting</a:t>
            </a:r>
            <a:r>
              <a:rPr lang="en-CA" altLang="en-US" dirty="0" smtClean="0"/>
              <a:t> with the Magic Number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5" y="1064871"/>
            <a:ext cx="8853286" cy="3896596"/>
          </a:xfrm>
        </p:spPr>
        <p:txBody>
          <a:bodyPr/>
          <a:lstStyle/>
          <a:p>
            <a:r>
              <a:rPr lang="en-US" dirty="0"/>
              <a:t>Magic number technique used to calculate subnets</a:t>
            </a:r>
          </a:p>
          <a:p>
            <a:r>
              <a:rPr lang="en-US" dirty="0"/>
              <a:t>Magic number is simply the place value of the last one in the subnet mask</a:t>
            </a:r>
          </a:p>
          <a:p>
            <a:r>
              <a:rPr lang="en-US" dirty="0" smtClean="0"/>
              <a:t>/25  11111111.11111111.11111111.</a:t>
            </a:r>
            <a:r>
              <a:rPr lang="en-US" dirty="0" smtClean="0">
                <a:solidFill>
                  <a:srgbClr val="FF0000"/>
                </a:solidFill>
              </a:rPr>
              <a:t>1</a:t>
            </a:r>
            <a:r>
              <a:rPr lang="en-US" dirty="0" smtClean="0"/>
              <a:t>0000000 magic number = </a:t>
            </a:r>
            <a:r>
              <a:rPr lang="en-US" dirty="0" smtClean="0">
                <a:solidFill>
                  <a:srgbClr val="FF0000"/>
                </a:solidFill>
              </a:rPr>
              <a:t>128</a:t>
            </a:r>
          </a:p>
          <a:p>
            <a:r>
              <a:rPr lang="en-US" altLang="en-US" dirty="0" smtClean="0"/>
              <a:t>/26  11111111.11111111.11111111.1</a:t>
            </a:r>
            <a:r>
              <a:rPr lang="en-US" altLang="en-US" dirty="0" smtClean="0">
                <a:solidFill>
                  <a:srgbClr val="FF0000"/>
                </a:solidFill>
              </a:rPr>
              <a:t>1</a:t>
            </a:r>
            <a:r>
              <a:rPr lang="en-US" altLang="en-US" dirty="0" smtClean="0"/>
              <a:t>000000 magic number = </a:t>
            </a:r>
            <a:r>
              <a:rPr lang="en-US" altLang="en-US" dirty="0" smtClean="0">
                <a:solidFill>
                  <a:srgbClr val="FF0000"/>
                </a:solidFill>
              </a:rPr>
              <a:t>64</a:t>
            </a:r>
            <a:endParaRPr lang="en-CA" altLang="en-US" dirty="0"/>
          </a:p>
          <a:p>
            <a:r>
              <a:rPr lang="en-CA" altLang="en-US" dirty="0" smtClean="0"/>
              <a:t>/27  11111111.11111111.11111111.11</a:t>
            </a:r>
            <a:r>
              <a:rPr lang="en-CA" altLang="en-US" dirty="0" smtClean="0">
                <a:solidFill>
                  <a:srgbClr val="FF0000"/>
                </a:solidFill>
              </a:rPr>
              <a:t>1</a:t>
            </a:r>
            <a:r>
              <a:rPr lang="en-CA" altLang="en-US" dirty="0" smtClean="0"/>
              <a:t>00000 magic number = </a:t>
            </a:r>
            <a:r>
              <a:rPr lang="en-CA" altLang="en-US" dirty="0" smtClean="0">
                <a:solidFill>
                  <a:srgbClr val="FF0000"/>
                </a:solidFill>
              </a:rPr>
              <a:t>32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1192" y="2962140"/>
            <a:ext cx="3316708" cy="182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27435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err="1" smtClean="0"/>
              <a:t>Subnetting</a:t>
            </a:r>
            <a:r>
              <a:rPr lang="en-CA" altLang="en-US" sz="1600" dirty="0" smtClean="0"/>
              <a:t> an IPv4 Network</a:t>
            </a:r>
            <a:br>
              <a:rPr lang="en-CA" altLang="en-US" sz="1600" dirty="0" smtClean="0"/>
            </a:br>
            <a:r>
              <a:rPr lang="en-CA" altLang="en-US" dirty="0" smtClean="0"/>
              <a:t>Video Demonstration – </a:t>
            </a:r>
            <a:r>
              <a:rPr lang="en-CA" altLang="en-US" dirty="0" err="1" smtClean="0"/>
              <a:t>Subnetting</a:t>
            </a:r>
            <a:r>
              <a:rPr lang="en-CA" altLang="en-US" dirty="0" smtClean="0"/>
              <a:t> with the Magic Number (Cont.)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7735" y="889637"/>
            <a:ext cx="5957460" cy="3553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3818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err="1" smtClean="0"/>
              <a:t>Subnetting</a:t>
            </a:r>
            <a:r>
              <a:rPr lang="en-CA" altLang="en-US" sz="1600" dirty="0" smtClean="0"/>
              <a:t> an IPv4 Network</a:t>
            </a:r>
            <a:br>
              <a:rPr lang="en-CA" altLang="en-US" sz="1600" dirty="0" smtClean="0"/>
            </a:br>
            <a:r>
              <a:rPr lang="en-CA" altLang="en-US" dirty="0" smtClean="0"/>
              <a:t>Video Demonstration – </a:t>
            </a:r>
            <a:r>
              <a:rPr lang="en-CA" altLang="en-US" dirty="0" err="1" smtClean="0"/>
              <a:t>Subnetting</a:t>
            </a:r>
            <a:r>
              <a:rPr lang="en-CA" altLang="en-US" dirty="0" smtClean="0"/>
              <a:t> with the Magic Number (Cont.)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5889" y="895838"/>
            <a:ext cx="5752223" cy="4035591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43425728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err="1"/>
              <a:t>Subnetting</a:t>
            </a:r>
            <a:r>
              <a:rPr lang="en-CA" altLang="en-US" sz="1600" dirty="0"/>
              <a:t> an IPv4 Network </a:t>
            </a:r>
            <a:r>
              <a:rPr lang="en-CA" altLang="en-US" sz="1600" dirty="0" smtClean="0"/>
              <a:t/>
            </a:r>
            <a:br>
              <a:rPr lang="en-CA" altLang="en-US" sz="1600" dirty="0" smtClean="0"/>
            </a:br>
            <a:r>
              <a:rPr lang="en-CA" altLang="en-US" dirty="0" smtClean="0"/>
              <a:t>Classless </a:t>
            </a:r>
            <a:r>
              <a:rPr lang="en-CA" altLang="en-US" dirty="0" err="1" smtClean="0"/>
              <a:t>Subnetting</a:t>
            </a:r>
            <a:r>
              <a:rPr lang="en-CA" altLang="en-US" dirty="0" smtClean="0"/>
              <a:t> Example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058" y="925975"/>
            <a:ext cx="3384010" cy="36387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5313" y="839164"/>
            <a:ext cx="3590133" cy="381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181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/>
              <a:t>Subnetting an IPv4 Network </a:t>
            </a:r>
            <a:r>
              <a:rPr lang="en-CA" altLang="en-US" sz="1600" dirty="0" smtClean="0"/>
              <a:t/>
            </a:r>
            <a:br>
              <a:rPr lang="en-CA" altLang="en-US" sz="1600" dirty="0" smtClean="0"/>
            </a:br>
            <a:r>
              <a:rPr lang="en-CA" altLang="en-US" dirty="0" smtClean="0"/>
              <a:t>Creating 2 Subnets</a:t>
            </a:r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>
          <a:xfrm>
            <a:off x="144065" y="798945"/>
            <a:ext cx="8853286" cy="393248"/>
          </a:xfrm>
        </p:spPr>
        <p:txBody>
          <a:bodyPr/>
          <a:lstStyle/>
          <a:p>
            <a:r>
              <a:rPr lang="en-CA" altLang="en-US" dirty="0" smtClean="0"/>
              <a:t>/25 </a:t>
            </a:r>
            <a:r>
              <a:rPr lang="en-CA" altLang="en-US" dirty="0" err="1" smtClean="0"/>
              <a:t>Subnetting</a:t>
            </a:r>
            <a:r>
              <a:rPr lang="en-CA" altLang="en-US" dirty="0" smtClean="0"/>
              <a:t> Topology</a:t>
            </a:r>
          </a:p>
          <a:p>
            <a:endParaRPr lang="en-CA" alt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956" y="1307938"/>
            <a:ext cx="4306540" cy="310635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5921" y="798944"/>
            <a:ext cx="3245831" cy="3627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98610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err="1" smtClean="0"/>
              <a:t>Subnetting</a:t>
            </a:r>
            <a:r>
              <a:rPr lang="en-CA" altLang="en-US" sz="1600" dirty="0" smtClean="0"/>
              <a:t> an IPv4 Network</a:t>
            </a:r>
            <a:r>
              <a:rPr lang="en-CA" altLang="en-US" sz="1600" dirty="0"/>
              <a:t/>
            </a:r>
            <a:br>
              <a:rPr lang="en-CA" altLang="en-US" sz="1600" dirty="0"/>
            </a:br>
            <a:r>
              <a:rPr lang="en-CA" altLang="en-US" dirty="0" smtClean="0"/>
              <a:t>Video Demonstration – Creating Two Equal-sized Subnets (/25)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5" y="974154"/>
            <a:ext cx="8853286" cy="3987313"/>
          </a:xfrm>
        </p:spPr>
        <p:txBody>
          <a:bodyPr/>
          <a:lstStyle/>
          <a:p>
            <a:pPr marL="0" indent="0">
              <a:buNone/>
            </a:pPr>
            <a:r>
              <a:rPr lang="en-CA" altLang="en-US" dirty="0" smtClean="0"/>
              <a:t>Create 2 Equal-sized Subnets from 192.168.1.0 /24</a:t>
            </a:r>
          </a:p>
          <a:p>
            <a:r>
              <a:rPr lang="en-CA" altLang="en-US" sz="1400" b="1" dirty="0" smtClean="0"/>
              <a:t>Subnet Mask</a:t>
            </a:r>
            <a:r>
              <a:rPr lang="en-CA" altLang="en-US" sz="1400" dirty="0"/>
              <a:t> </a:t>
            </a:r>
            <a:r>
              <a:rPr lang="en-CA" altLang="en-US" sz="1400" dirty="0" smtClean="0"/>
              <a:t>- 11111111.11111111.11111111.</a:t>
            </a:r>
            <a:r>
              <a:rPr lang="en-CA" altLang="en-US" sz="1400" dirty="0" smtClean="0">
                <a:solidFill>
                  <a:srgbClr val="FF0000"/>
                </a:solidFill>
              </a:rPr>
              <a:t>1</a:t>
            </a:r>
            <a:r>
              <a:rPr lang="en-CA" altLang="en-US" sz="1400" dirty="0" smtClean="0"/>
              <a:t>0000000</a:t>
            </a:r>
          </a:p>
          <a:p>
            <a:endParaRPr lang="en-CA" altLang="en-US" dirty="0" smtClean="0"/>
          </a:p>
          <a:p>
            <a:endParaRPr lang="en-CA" altLang="en-US" dirty="0"/>
          </a:p>
          <a:p>
            <a:endParaRPr lang="en-CA" altLang="en-US" dirty="0" smtClean="0"/>
          </a:p>
          <a:p>
            <a:r>
              <a:rPr lang="en-CA" altLang="en-US" dirty="0" smtClean="0"/>
              <a:t>Magic Number = </a:t>
            </a:r>
            <a:r>
              <a:rPr lang="en-CA" altLang="en-US" dirty="0" smtClean="0">
                <a:solidFill>
                  <a:srgbClr val="FF0000"/>
                </a:solidFill>
              </a:rPr>
              <a:t>128</a:t>
            </a:r>
          </a:p>
          <a:p>
            <a:r>
              <a:rPr lang="en-CA" altLang="en-US" dirty="0" smtClean="0"/>
              <a:t>192.168.1.0 /25 </a:t>
            </a:r>
            <a:r>
              <a:rPr lang="en-CA" altLang="en-US" dirty="0" smtClean="0">
                <a:solidFill>
                  <a:srgbClr val="FF0000"/>
                </a:solidFill>
              </a:rPr>
              <a:t>(start at 0)</a:t>
            </a:r>
          </a:p>
          <a:p>
            <a:r>
              <a:rPr lang="en-CA" altLang="en-US" dirty="0" smtClean="0"/>
              <a:t>192.168.1.128 /25 </a:t>
            </a:r>
            <a:r>
              <a:rPr lang="en-CA" altLang="en-US" dirty="0" smtClean="0">
                <a:solidFill>
                  <a:srgbClr val="FF0000"/>
                </a:solidFill>
              </a:rPr>
              <a:t>(Add 128)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8709" y="2526565"/>
            <a:ext cx="3485150" cy="17887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0500" y="974154"/>
            <a:ext cx="3344734" cy="15248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488" y="1736556"/>
            <a:ext cx="4194220" cy="104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03551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CA" sz="1600" dirty="0"/>
              <a:t>8</a:t>
            </a:r>
            <a:r>
              <a:rPr lang="en-CA" sz="1600" dirty="0" smtClean="0"/>
              <a:t>.1 </a:t>
            </a:r>
            <a:r>
              <a:rPr lang="en-CA" sz="1600" dirty="0" err="1" smtClean="0"/>
              <a:t>Subnetting</a:t>
            </a:r>
            <a:r>
              <a:rPr lang="en-CA" sz="1600" dirty="0" smtClean="0"/>
              <a:t> an IPv4 Network</a:t>
            </a:r>
            <a:endParaRPr lang="en-CA" sz="1600" dirty="0"/>
          </a:p>
          <a:p>
            <a:pPr marL="469106" lvl="1" indent="-214313">
              <a:buFont typeface="Arial" panose="020B0604020202020204" pitchFamily="34" charset="0"/>
              <a:buChar char="•"/>
            </a:pPr>
            <a:r>
              <a:rPr lang="en-CA" sz="1600" dirty="0"/>
              <a:t>Implement an IPv4 addressing scheme to enable end-to-end connectivity in a small to medium-sized business </a:t>
            </a:r>
            <a:r>
              <a:rPr lang="en-CA" sz="1600" dirty="0" smtClean="0"/>
              <a:t>network.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/>
              <a:t>Explain how </a:t>
            </a:r>
            <a:r>
              <a:rPr lang="en-US" dirty="0" err="1"/>
              <a:t>subnetting</a:t>
            </a:r>
            <a:r>
              <a:rPr lang="en-US" dirty="0"/>
              <a:t> segments a network to enable better communication.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/>
              <a:t>Explain how to calculate IPv4 subnets for a /24 prefix.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/>
              <a:t>Explain how to calculate IPv4 subnets for a /16 and /8 prefix.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/>
              <a:t>Given a set of requirements for </a:t>
            </a:r>
            <a:r>
              <a:rPr lang="en-US" dirty="0" err="1"/>
              <a:t>subnetting</a:t>
            </a:r>
            <a:r>
              <a:rPr lang="en-US" dirty="0"/>
              <a:t>, implement an IPv4 addressing scheme.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/>
              <a:t>Explain how to create a flexible addressing scheme using variable length subnet masking (VLSM).</a:t>
            </a:r>
          </a:p>
          <a:p>
            <a:r>
              <a:rPr lang="en-CA" sz="1600" dirty="0" smtClean="0"/>
              <a:t>8.2 Addressing Schemes</a:t>
            </a:r>
            <a:endParaRPr lang="en-CA" sz="1600" dirty="0"/>
          </a:p>
          <a:p>
            <a:pPr marL="469106" lvl="1" indent="-214313">
              <a:buFont typeface="Arial" panose="020B0604020202020204" pitchFamily="34" charset="0"/>
              <a:buChar char="•"/>
            </a:pPr>
            <a:r>
              <a:rPr lang="en-CA" sz="1600" dirty="0"/>
              <a:t>Given a set of requirements, implement a VLSM addressing scheme to provide connectivity to end users in a small to medium-sized network.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CA" dirty="0"/>
              <a:t>Implement a VLSM addressing scheme</a:t>
            </a:r>
            <a:r>
              <a:rPr lang="en-CA" dirty="0" smtClean="0"/>
              <a:t>.</a:t>
            </a:r>
            <a:endParaRPr lang="en-CA" dirty="0"/>
          </a:p>
        </p:txBody>
      </p:sp>
      <p:sp>
        <p:nvSpPr>
          <p:cNvPr id="4098" name="Rectangle 3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Chapter 8 - Sections &amp; Objectives</a:t>
            </a:r>
          </a:p>
        </p:txBody>
      </p:sp>
    </p:spTree>
    <p:extLst>
      <p:ext uri="{BB962C8B-B14F-4D97-AF65-F5344CB8AC3E}">
        <p14:creationId xmlns:p14="http://schemas.microsoft.com/office/powerpoint/2010/main" val="17588686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916" y="1425595"/>
            <a:ext cx="2671167" cy="434337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Calculate Number of Subnets Formula</a:t>
            </a:r>
          </a:p>
        </p:txBody>
      </p:sp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97708"/>
            <a:ext cx="9144000" cy="757551"/>
          </a:xfrm>
        </p:spPr>
        <p:txBody>
          <a:bodyPr/>
          <a:lstStyle/>
          <a:p>
            <a:r>
              <a:rPr lang="en-CA" altLang="en-US" sz="1600" dirty="0" err="1"/>
              <a:t>Subnetting</a:t>
            </a:r>
            <a:r>
              <a:rPr lang="en-CA" altLang="en-US" sz="1600" dirty="0"/>
              <a:t> an IPv4 Network 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err="1" smtClean="0"/>
              <a:t>Subnetting</a:t>
            </a:r>
            <a:r>
              <a:rPr lang="en-US" altLang="en-US" dirty="0" smtClean="0"/>
              <a:t> Formulas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727" y="2060294"/>
            <a:ext cx="1599544" cy="1630503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3980" y="1692446"/>
            <a:ext cx="4631158" cy="2857126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3808071" y="1345206"/>
            <a:ext cx="3889095" cy="514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err="1" smtClean="0"/>
              <a:t>Subnetting</a:t>
            </a:r>
            <a:r>
              <a:rPr lang="en-US" dirty="0" smtClean="0"/>
              <a:t> a /24 Network</a:t>
            </a:r>
          </a:p>
        </p:txBody>
      </p:sp>
    </p:spTree>
    <p:extLst>
      <p:ext uri="{BB962C8B-B14F-4D97-AF65-F5344CB8AC3E}">
        <p14:creationId xmlns:p14="http://schemas.microsoft.com/office/powerpoint/2010/main" val="20268755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7159" y="1642763"/>
            <a:ext cx="2459611" cy="467391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Calculate Number </a:t>
            </a:r>
            <a:r>
              <a:rPr lang="en-US" smtClean="0"/>
              <a:t>of Hosts </a:t>
            </a:r>
            <a:r>
              <a:rPr lang="en-US" dirty="0" smtClean="0"/>
              <a:t>Formula</a:t>
            </a:r>
          </a:p>
        </p:txBody>
      </p:sp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97708"/>
            <a:ext cx="9144000" cy="757551"/>
          </a:xfrm>
        </p:spPr>
        <p:txBody>
          <a:bodyPr/>
          <a:lstStyle/>
          <a:p>
            <a:r>
              <a:rPr lang="en-CA" altLang="en-US" sz="1600" dirty="0" err="1"/>
              <a:t>Subnetting</a:t>
            </a:r>
            <a:r>
              <a:rPr lang="en-CA" altLang="en-US" sz="1600" dirty="0"/>
              <a:t> an IPv4 Network 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err="1" smtClean="0"/>
              <a:t>Subnetting</a:t>
            </a:r>
            <a:r>
              <a:rPr lang="en-US" altLang="en-US" dirty="0" smtClean="0"/>
              <a:t> Formulas (Cont.)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4027990" y="1747777"/>
            <a:ext cx="3889095" cy="3417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mtClean="0"/>
              <a:t>Calculating the Number of Hosts</a:t>
            </a:r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550" y="2249879"/>
            <a:ext cx="2906430" cy="1831219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4216" y="2101346"/>
            <a:ext cx="4703073" cy="1979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8752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err="1"/>
              <a:t>Subnetting</a:t>
            </a:r>
            <a:r>
              <a:rPr lang="en-CA" altLang="en-US" sz="1600" dirty="0"/>
              <a:t> an IPv4 Network 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Creating 4 Subnets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44065" y="798944"/>
            <a:ext cx="8853286" cy="439547"/>
          </a:xfrm>
        </p:spPr>
        <p:txBody>
          <a:bodyPr/>
          <a:lstStyle/>
          <a:p>
            <a:r>
              <a:rPr lang="en-US" sz="1600" dirty="0" smtClean="0"/>
              <a:t>/26 </a:t>
            </a:r>
            <a:r>
              <a:rPr lang="en-US" sz="1600" dirty="0" err="1" smtClean="0"/>
              <a:t>Subnetting</a:t>
            </a:r>
            <a:r>
              <a:rPr lang="en-US" sz="1600" dirty="0" smtClean="0"/>
              <a:t> Topology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067" y="1526967"/>
            <a:ext cx="4425036" cy="17593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7105" y="431743"/>
            <a:ext cx="4014393" cy="358700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0343" y="3437680"/>
            <a:ext cx="3352840" cy="1416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0941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err="1"/>
              <a:t>Subnetting</a:t>
            </a:r>
            <a:r>
              <a:rPr lang="en-CA" altLang="en-US" sz="1600" dirty="0"/>
              <a:t> an IPv4 Network 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Creating 4 Subnets (Cont.)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44065" y="798944"/>
            <a:ext cx="8853286" cy="439547"/>
          </a:xfrm>
        </p:spPr>
        <p:txBody>
          <a:bodyPr/>
          <a:lstStyle/>
          <a:p>
            <a:r>
              <a:rPr lang="en-US" sz="1600" dirty="0" smtClean="0"/>
              <a:t>/26 </a:t>
            </a:r>
            <a:r>
              <a:rPr lang="en-US" sz="1600" dirty="0" err="1" smtClean="0"/>
              <a:t>Subnetting</a:t>
            </a:r>
            <a:r>
              <a:rPr lang="en-US" sz="1600" dirty="0" smtClean="0"/>
              <a:t> Topology</a:t>
            </a:r>
            <a:endParaRPr lang="en-US" sz="1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2350" y="1230600"/>
            <a:ext cx="6076715" cy="39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234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err="1"/>
              <a:t>Subnetting</a:t>
            </a:r>
            <a:r>
              <a:rPr lang="en-CA" altLang="en-US" sz="1600" dirty="0"/>
              <a:t> an IPv4 Network 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Creating 4 Subnets (Cont.)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44065" y="798944"/>
            <a:ext cx="8853286" cy="439547"/>
          </a:xfrm>
        </p:spPr>
        <p:txBody>
          <a:bodyPr/>
          <a:lstStyle/>
          <a:p>
            <a:r>
              <a:rPr lang="en-US" sz="1600" dirty="0" smtClean="0"/>
              <a:t>/26 </a:t>
            </a:r>
            <a:r>
              <a:rPr lang="en-US" sz="1600" dirty="0" err="1" smtClean="0"/>
              <a:t>Subnetting</a:t>
            </a:r>
            <a:r>
              <a:rPr lang="en-US" sz="1600" dirty="0" smtClean="0"/>
              <a:t> Topology</a:t>
            </a:r>
            <a:endParaRPr lang="en-US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238491"/>
            <a:ext cx="6199752" cy="374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66890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err="1" smtClean="0"/>
              <a:t>Subnetting</a:t>
            </a:r>
            <a:r>
              <a:rPr lang="en-CA" altLang="en-US" sz="1600" dirty="0" smtClean="0"/>
              <a:t> an IPv4 Network</a:t>
            </a:r>
            <a:br>
              <a:rPr lang="en-CA" altLang="en-US" sz="1600" dirty="0" smtClean="0"/>
            </a:br>
            <a:r>
              <a:rPr lang="en-CA" altLang="en-US" dirty="0" smtClean="0"/>
              <a:t>Video Demonstration – Creating Four Equal-sized Subnets (/26)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5" y="965915"/>
            <a:ext cx="8853286" cy="3995552"/>
          </a:xfrm>
        </p:spPr>
        <p:txBody>
          <a:bodyPr/>
          <a:lstStyle/>
          <a:p>
            <a:pPr marL="0" indent="0">
              <a:buNone/>
            </a:pPr>
            <a:r>
              <a:rPr lang="en-CA" altLang="en-US" dirty="0" smtClean="0"/>
              <a:t>Create 4 Equal-sized Subnets from 192.168.1.0 /24</a:t>
            </a:r>
          </a:p>
          <a:p>
            <a:r>
              <a:rPr lang="en-CA" altLang="en-US" sz="1400" dirty="0" smtClean="0"/>
              <a:t>Subnet Mask in Binary – 11111111.11111111.11111111.</a:t>
            </a:r>
            <a:r>
              <a:rPr lang="en-CA" altLang="en-US" sz="1400" dirty="0" smtClean="0">
                <a:solidFill>
                  <a:srgbClr val="FF0000"/>
                </a:solidFill>
              </a:rPr>
              <a:t>11</a:t>
            </a:r>
            <a:r>
              <a:rPr lang="en-CA" altLang="en-US" sz="1400" dirty="0" smtClean="0"/>
              <a:t>000000</a:t>
            </a:r>
          </a:p>
          <a:p>
            <a:r>
              <a:rPr lang="en-CA" altLang="en-US" sz="1400" dirty="0" smtClean="0"/>
              <a:t>2^2 = 4 Subnets</a:t>
            </a:r>
          </a:p>
          <a:p>
            <a:r>
              <a:rPr lang="en-US" altLang="en-US" sz="1400" dirty="0" smtClean="0"/>
              <a:t>Magic Number = 64</a:t>
            </a:r>
            <a:endParaRPr lang="en-US" sz="1400" dirty="0" smtClean="0"/>
          </a:p>
          <a:p>
            <a:r>
              <a:rPr lang="en-US" altLang="en-US" sz="1400" dirty="0" smtClean="0"/>
              <a:t>192.168.1.0 /26</a:t>
            </a:r>
          </a:p>
          <a:p>
            <a:r>
              <a:rPr lang="en-US" sz="1400" dirty="0" smtClean="0"/>
              <a:t>192.168.1.64 /26</a:t>
            </a:r>
          </a:p>
          <a:p>
            <a:r>
              <a:rPr lang="en-US" sz="1400" dirty="0" smtClean="0"/>
              <a:t>192.168.1.128 /26</a:t>
            </a:r>
          </a:p>
          <a:p>
            <a:r>
              <a:rPr lang="en-US" sz="1400" dirty="0" smtClean="0"/>
              <a:t>192.168.1.192 /26</a:t>
            </a:r>
            <a:endParaRPr lang="en-US" sz="1400" dirty="0"/>
          </a:p>
          <a:p>
            <a:endParaRPr lang="en-CA" altLang="en-US" dirty="0" smtClean="0"/>
          </a:p>
          <a:p>
            <a:endParaRPr lang="en-CA" altLang="en-US" dirty="0"/>
          </a:p>
          <a:p>
            <a:endParaRPr lang="en-CA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1691" y="1907446"/>
            <a:ext cx="3567448" cy="1848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9026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err="1" smtClean="0"/>
              <a:t>Subnetting</a:t>
            </a:r>
            <a:r>
              <a:rPr lang="en-CA" altLang="en-US" sz="1600" dirty="0" smtClean="0"/>
              <a:t> an IPv4 Network</a:t>
            </a:r>
            <a:br>
              <a:rPr lang="en-CA" altLang="en-US" sz="1600" dirty="0" smtClean="0"/>
            </a:br>
            <a:r>
              <a:rPr lang="en-CA" altLang="en-US" dirty="0" smtClean="0"/>
              <a:t>Video Demonstration – Creating Eight Equal-sized Subnets (/27)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5" y="1068946"/>
            <a:ext cx="8853286" cy="3789490"/>
          </a:xfrm>
        </p:spPr>
        <p:txBody>
          <a:bodyPr/>
          <a:lstStyle/>
          <a:p>
            <a:pPr marL="0" indent="0">
              <a:buNone/>
            </a:pPr>
            <a:r>
              <a:rPr lang="en-CA" altLang="en-US" dirty="0" smtClean="0"/>
              <a:t>Create 8 Equal-sized Subnets from 192.168.1.0 /24</a:t>
            </a:r>
          </a:p>
          <a:p>
            <a:r>
              <a:rPr lang="en-CA" altLang="en-US" sz="1400" dirty="0" smtClean="0"/>
              <a:t>Borrow 3 bits – 11111111.11111111.11111111.</a:t>
            </a:r>
            <a:r>
              <a:rPr lang="en-CA" altLang="en-US" sz="1400" dirty="0" smtClean="0">
                <a:solidFill>
                  <a:srgbClr val="FF0000"/>
                </a:solidFill>
              </a:rPr>
              <a:t>111</a:t>
            </a:r>
            <a:r>
              <a:rPr lang="en-CA" altLang="en-US" sz="1400" dirty="0" smtClean="0"/>
              <a:t>00000</a:t>
            </a:r>
          </a:p>
          <a:p>
            <a:r>
              <a:rPr lang="en-US" altLang="en-US" sz="1400" dirty="0" smtClean="0"/>
              <a:t>Magic Number = 32</a:t>
            </a:r>
            <a:endParaRPr lang="en-US" sz="1400" dirty="0" smtClean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en-US" sz="1400" dirty="0" smtClean="0"/>
              <a:t>192.168.1.0 /27 </a:t>
            </a:r>
            <a:r>
              <a:rPr lang="en-US" altLang="en-US" sz="1400" dirty="0" smtClean="0">
                <a:solidFill>
                  <a:srgbClr val="FF0000"/>
                </a:solidFill>
              </a:rPr>
              <a:t>(Start at 0)</a:t>
            </a:r>
            <a:endParaRPr lang="en-US" sz="1400" dirty="0" smtClean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/>
              <a:t>192.168.1.32 /27 </a:t>
            </a:r>
            <a:r>
              <a:rPr lang="en-US" sz="1400" dirty="0" smtClean="0">
                <a:solidFill>
                  <a:srgbClr val="FF0000"/>
                </a:solidFill>
              </a:rPr>
              <a:t>(Add 32 to previous network)</a:t>
            </a:r>
            <a:endParaRPr lang="en-US" sz="1400" dirty="0" smtClean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/>
              <a:t>192.168.1.64 </a:t>
            </a:r>
            <a:r>
              <a:rPr lang="en-US" sz="1400" dirty="0"/>
              <a:t>/</a:t>
            </a:r>
            <a:r>
              <a:rPr lang="en-US" sz="1400" dirty="0" smtClean="0"/>
              <a:t>27 </a:t>
            </a:r>
            <a:r>
              <a:rPr lang="en-US" sz="1400" dirty="0">
                <a:solidFill>
                  <a:srgbClr val="FF0000"/>
                </a:solidFill>
              </a:rPr>
              <a:t>(Add 32</a:t>
            </a:r>
            <a:r>
              <a:rPr lang="en-US" sz="1400" dirty="0" smtClean="0">
                <a:solidFill>
                  <a:srgbClr val="FF0000"/>
                </a:solidFill>
              </a:rPr>
              <a:t>)</a:t>
            </a:r>
            <a:endParaRPr lang="en-US" sz="14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/>
              <a:t>192.168.1.96 </a:t>
            </a:r>
            <a:r>
              <a:rPr lang="en-US" sz="1400" dirty="0"/>
              <a:t>/</a:t>
            </a:r>
            <a:r>
              <a:rPr lang="en-US" sz="1400" dirty="0" smtClean="0"/>
              <a:t>27 </a:t>
            </a:r>
            <a:r>
              <a:rPr lang="en-US" sz="1400" dirty="0">
                <a:solidFill>
                  <a:srgbClr val="FF0000"/>
                </a:solidFill>
              </a:rPr>
              <a:t>(Add 32</a:t>
            </a:r>
            <a:r>
              <a:rPr lang="en-US" sz="1400" dirty="0" smtClean="0">
                <a:solidFill>
                  <a:srgbClr val="FF0000"/>
                </a:solidFill>
              </a:rPr>
              <a:t>)</a:t>
            </a:r>
            <a:endParaRPr lang="en-US" sz="14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/>
              <a:t>192.168.1.128 </a:t>
            </a:r>
            <a:r>
              <a:rPr lang="en-US" sz="1400" dirty="0"/>
              <a:t>/</a:t>
            </a:r>
            <a:r>
              <a:rPr lang="en-US" sz="1400" dirty="0" smtClean="0"/>
              <a:t>27 </a:t>
            </a:r>
            <a:r>
              <a:rPr lang="en-US" sz="1400" dirty="0">
                <a:solidFill>
                  <a:srgbClr val="FF0000"/>
                </a:solidFill>
              </a:rPr>
              <a:t>(Add 32</a:t>
            </a:r>
            <a:r>
              <a:rPr lang="en-US" sz="1400" dirty="0" smtClean="0">
                <a:solidFill>
                  <a:srgbClr val="FF0000"/>
                </a:solidFill>
              </a:rPr>
              <a:t>)</a:t>
            </a:r>
            <a:endParaRPr lang="en-US" sz="14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/>
              <a:t>192.168.1.160 </a:t>
            </a:r>
            <a:r>
              <a:rPr lang="en-US" sz="1400" dirty="0"/>
              <a:t>/</a:t>
            </a:r>
            <a:r>
              <a:rPr lang="en-US" sz="1400" dirty="0" smtClean="0"/>
              <a:t>27 </a:t>
            </a:r>
            <a:r>
              <a:rPr lang="en-US" sz="1400" dirty="0">
                <a:solidFill>
                  <a:srgbClr val="FF0000"/>
                </a:solidFill>
              </a:rPr>
              <a:t>(Add 32</a:t>
            </a:r>
            <a:r>
              <a:rPr lang="en-US" sz="1400" dirty="0" smtClean="0">
                <a:solidFill>
                  <a:srgbClr val="FF0000"/>
                </a:solidFill>
              </a:rPr>
              <a:t>)</a:t>
            </a:r>
            <a:endParaRPr lang="en-US" sz="14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/>
              <a:t>192.168.1.192 </a:t>
            </a:r>
            <a:r>
              <a:rPr lang="en-US" sz="1400" dirty="0"/>
              <a:t>/</a:t>
            </a:r>
            <a:r>
              <a:rPr lang="en-US" sz="1400" dirty="0" smtClean="0"/>
              <a:t>27 </a:t>
            </a:r>
            <a:r>
              <a:rPr lang="en-US" sz="1400" dirty="0" smtClean="0">
                <a:solidFill>
                  <a:srgbClr val="FF0000"/>
                </a:solidFill>
              </a:rPr>
              <a:t>(Add </a:t>
            </a:r>
            <a:r>
              <a:rPr lang="en-US" sz="1400" dirty="0">
                <a:solidFill>
                  <a:srgbClr val="FF0000"/>
                </a:solidFill>
              </a:rPr>
              <a:t>32</a:t>
            </a:r>
            <a:r>
              <a:rPr lang="en-US" sz="1400" dirty="0" smtClean="0">
                <a:solidFill>
                  <a:srgbClr val="FF0000"/>
                </a:solidFill>
              </a:rPr>
              <a:t>)</a:t>
            </a:r>
            <a:endParaRPr lang="en-US" sz="1400" dirty="0" smtClean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/>
              <a:t>192.168.1.224 </a:t>
            </a:r>
            <a:r>
              <a:rPr lang="en-US" sz="1400" dirty="0"/>
              <a:t>/</a:t>
            </a:r>
            <a:r>
              <a:rPr lang="en-US" sz="1400" dirty="0" smtClean="0"/>
              <a:t>27 </a:t>
            </a:r>
            <a:r>
              <a:rPr lang="en-US" sz="1400" dirty="0" smtClean="0">
                <a:solidFill>
                  <a:srgbClr val="FF0000"/>
                </a:solidFill>
              </a:rPr>
              <a:t>(Add 32)</a:t>
            </a:r>
            <a:endParaRPr lang="en-US" sz="1400" dirty="0">
              <a:solidFill>
                <a:srgbClr val="FF0000"/>
              </a:solidFill>
            </a:endParaRPr>
          </a:p>
          <a:p>
            <a:endParaRPr lang="en-US" sz="1400" dirty="0"/>
          </a:p>
          <a:p>
            <a:endParaRPr lang="en-CA" altLang="en-US" dirty="0" smtClean="0"/>
          </a:p>
          <a:p>
            <a:endParaRPr lang="en-CA" altLang="en-US" dirty="0"/>
          </a:p>
          <a:p>
            <a:endParaRPr lang="en-CA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0674" y="1931831"/>
            <a:ext cx="3866677" cy="200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4284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err="1" smtClean="0"/>
              <a:t>Subnetting</a:t>
            </a:r>
            <a:r>
              <a:rPr lang="en-CA" altLang="en-US" sz="1600" dirty="0" smtClean="0"/>
              <a:t> a /16 and /8 Prefix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Creating Subnets with a /16 prefix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243" y="798944"/>
            <a:ext cx="5841842" cy="416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5722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err="1" smtClean="0"/>
              <a:t>Subnetting</a:t>
            </a:r>
            <a:r>
              <a:rPr lang="en-CA" altLang="en-US" sz="1600" dirty="0" smtClean="0"/>
              <a:t> a /16 and /8 Prefix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Creating 100 Subnets with a /16 prefix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510" y="953037"/>
            <a:ext cx="4118161" cy="3932886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9852" y="953038"/>
            <a:ext cx="3465762" cy="3932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0561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err="1" smtClean="0"/>
              <a:t>Subnetting</a:t>
            </a:r>
            <a:r>
              <a:rPr lang="en-CA" altLang="en-US" sz="1600" dirty="0" smtClean="0"/>
              <a:t> a /16 and /8 Prefix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Calculating the Hosts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68" y="1054100"/>
            <a:ext cx="4134431" cy="28638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7681" y="566670"/>
            <a:ext cx="4154208" cy="420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3481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/>
              <a:t>8</a:t>
            </a:r>
            <a:r>
              <a:rPr lang="en-US" sz="1600" dirty="0" smtClean="0"/>
              <a:t>.3 </a:t>
            </a:r>
            <a:r>
              <a:rPr lang="en-US" sz="1600" dirty="0"/>
              <a:t>Address Schemes</a:t>
            </a:r>
          </a:p>
          <a:p>
            <a:pPr marL="470297" lvl="1" indent="-214313">
              <a:buFont typeface="Arial" panose="020B0604020202020204" pitchFamily="34" charset="0"/>
              <a:buChar char="•"/>
            </a:pPr>
            <a:r>
              <a:rPr lang="en-US" sz="1600" dirty="0"/>
              <a:t>Explain design considerations for implementing IPv6 in a business network</a:t>
            </a:r>
            <a:r>
              <a:rPr lang="en-US" sz="1600" dirty="0" smtClean="0"/>
              <a:t>.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/>
              <a:t>Explain how to implement IPv6 address assignments in a business network.</a:t>
            </a:r>
          </a:p>
        </p:txBody>
      </p:sp>
      <p:sp>
        <p:nvSpPr>
          <p:cNvPr id="4098" name="Rectangle 3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Chapter </a:t>
            </a:r>
            <a:r>
              <a:rPr lang="en-US" dirty="0"/>
              <a:t>8</a:t>
            </a:r>
            <a:r>
              <a:rPr lang="en-US" dirty="0" smtClean="0"/>
              <a:t> - Sections &amp; Objectives (Cont.)</a:t>
            </a:r>
          </a:p>
        </p:txBody>
      </p:sp>
    </p:spTree>
    <p:extLst>
      <p:ext uri="{BB962C8B-B14F-4D97-AF65-F5344CB8AC3E}">
        <p14:creationId xmlns:p14="http://schemas.microsoft.com/office/powerpoint/2010/main" val="26072161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5" y="798944"/>
            <a:ext cx="5342335" cy="4155319"/>
          </a:xfrm>
        </p:spPr>
        <p:txBody>
          <a:bodyPr/>
          <a:lstStyle/>
          <a:p>
            <a:pPr>
              <a:defRPr/>
            </a:pPr>
            <a:r>
              <a:rPr lang="en-CA" dirty="0" smtClean="0"/>
              <a:t>An enterprise network requires 100 equal-sized subnets </a:t>
            </a:r>
            <a:r>
              <a:rPr lang="en-CA" dirty="0"/>
              <a:t>s</a:t>
            </a:r>
            <a:r>
              <a:rPr lang="en-CA" dirty="0" smtClean="0"/>
              <a:t>tarting from 172.16.0.0/16</a:t>
            </a:r>
          </a:p>
          <a:p>
            <a:pPr lvl="1">
              <a:defRPr/>
            </a:pPr>
            <a:r>
              <a:rPr lang="en-CA" dirty="0" smtClean="0"/>
              <a:t>New Subnet Mask </a:t>
            </a:r>
          </a:p>
          <a:p>
            <a:pPr lvl="2">
              <a:defRPr/>
            </a:pPr>
            <a:r>
              <a:rPr lang="en-CA" dirty="0" smtClean="0"/>
              <a:t>11111111.11111111.</a:t>
            </a:r>
            <a:r>
              <a:rPr lang="en-CA" dirty="0" smtClean="0">
                <a:solidFill>
                  <a:srgbClr val="FF0000"/>
                </a:solidFill>
              </a:rPr>
              <a:t>1111111</a:t>
            </a:r>
            <a:r>
              <a:rPr lang="en-CA" dirty="0" smtClean="0"/>
              <a:t>0.00000000</a:t>
            </a:r>
          </a:p>
          <a:p>
            <a:pPr lvl="1">
              <a:defRPr/>
            </a:pPr>
            <a:r>
              <a:rPr lang="en-CA" dirty="0" smtClean="0"/>
              <a:t>2^7 = 128 Subnets </a:t>
            </a:r>
          </a:p>
          <a:p>
            <a:pPr lvl="1">
              <a:defRPr/>
            </a:pPr>
            <a:r>
              <a:rPr lang="en-CA" dirty="0" smtClean="0"/>
              <a:t>2^9 = 512 hosts per subnet</a:t>
            </a:r>
          </a:p>
          <a:p>
            <a:pPr lvl="1">
              <a:defRPr/>
            </a:pPr>
            <a:r>
              <a:rPr lang="en-CA" dirty="0" smtClean="0"/>
              <a:t>Magic Number = </a:t>
            </a:r>
            <a:r>
              <a:rPr lang="en-CA" b="1" dirty="0" smtClean="0"/>
              <a:t>2</a:t>
            </a:r>
            <a:endParaRPr lang="en-CA" b="1" dirty="0"/>
          </a:p>
          <a:p>
            <a:pPr lvl="1">
              <a:defRPr/>
            </a:pPr>
            <a:r>
              <a:rPr lang="en-CA" dirty="0" smtClean="0"/>
              <a:t>172.16.</a:t>
            </a:r>
            <a:r>
              <a:rPr lang="en-CA" b="1" dirty="0" smtClean="0">
                <a:solidFill>
                  <a:srgbClr val="FF0000"/>
                </a:solidFill>
              </a:rPr>
              <a:t>0</a:t>
            </a:r>
            <a:r>
              <a:rPr lang="en-CA" dirty="0" smtClean="0"/>
              <a:t>.0 /23</a:t>
            </a:r>
          </a:p>
          <a:p>
            <a:pPr lvl="1">
              <a:defRPr/>
            </a:pPr>
            <a:r>
              <a:rPr lang="en-CA" dirty="0" smtClean="0"/>
              <a:t>172.16.</a:t>
            </a:r>
            <a:r>
              <a:rPr lang="en-CA" b="1" dirty="0" smtClean="0">
                <a:solidFill>
                  <a:srgbClr val="FF0000"/>
                </a:solidFill>
              </a:rPr>
              <a:t>2</a:t>
            </a:r>
            <a:r>
              <a:rPr lang="en-CA" dirty="0" smtClean="0"/>
              <a:t>.0 /23</a:t>
            </a:r>
          </a:p>
          <a:p>
            <a:pPr lvl="1">
              <a:defRPr/>
            </a:pPr>
            <a:r>
              <a:rPr lang="en-CA" dirty="0" smtClean="0"/>
              <a:t>172.16.</a:t>
            </a:r>
            <a:r>
              <a:rPr lang="en-CA" b="1" dirty="0" smtClean="0">
                <a:solidFill>
                  <a:srgbClr val="FF0000"/>
                </a:solidFill>
              </a:rPr>
              <a:t>4</a:t>
            </a:r>
            <a:r>
              <a:rPr lang="en-CA" dirty="0" smtClean="0"/>
              <a:t>.0 /23</a:t>
            </a:r>
          </a:p>
          <a:p>
            <a:pPr lvl="1">
              <a:defRPr/>
            </a:pPr>
            <a:r>
              <a:rPr lang="en-CA" dirty="0" smtClean="0"/>
              <a:t>172.16.</a:t>
            </a:r>
            <a:r>
              <a:rPr lang="en-CA" b="1" dirty="0" smtClean="0">
                <a:solidFill>
                  <a:srgbClr val="FF0000"/>
                </a:solidFill>
              </a:rPr>
              <a:t>6</a:t>
            </a:r>
            <a:r>
              <a:rPr lang="en-CA" dirty="0" smtClean="0"/>
              <a:t>.0 /23</a:t>
            </a:r>
          </a:p>
          <a:p>
            <a:pPr lvl="1">
              <a:defRPr/>
            </a:pPr>
            <a:r>
              <a:rPr lang="is-IS" dirty="0" smtClean="0"/>
              <a:t>…</a:t>
            </a:r>
          </a:p>
          <a:p>
            <a:pPr lvl="1">
              <a:defRPr/>
            </a:pPr>
            <a:r>
              <a:rPr lang="is-IS" dirty="0" smtClean="0"/>
              <a:t>172.16.</a:t>
            </a:r>
            <a:r>
              <a:rPr lang="is-IS" b="1" dirty="0" smtClean="0">
                <a:solidFill>
                  <a:srgbClr val="FF0000"/>
                </a:solidFill>
              </a:rPr>
              <a:t>254</a:t>
            </a:r>
            <a:r>
              <a:rPr lang="is-IS" dirty="0" smtClean="0"/>
              <a:t>.0 /23</a:t>
            </a:r>
            <a:endParaRPr lang="en-US" dirty="0" smtClean="0"/>
          </a:p>
          <a:p>
            <a:pPr>
              <a:defRPr/>
            </a:pPr>
            <a:endParaRPr lang="en-CA" dirty="0" smtClean="0"/>
          </a:p>
          <a:p>
            <a:pPr>
              <a:defRPr/>
            </a:pPr>
            <a:endParaRPr lang="en-CA" dirty="0" smtClean="0"/>
          </a:p>
        </p:txBody>
      </p:sp>
      <p:sp>
        <p:nvSpPr>
          <p:cNvPr id="337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err="1"/>
              <a:t>Subnetting</a:t>
            </a:r>
            <a:r>
              <a:rPr lang="en-CA" altLang="en-US" sz="1600" dirty="0"/>
              <a:t> a /16 and /8 Prefix </a:t>
            </a:r>
            <a:r>
              <a:rPr lang="en-CA" altLang="en-US" sz="1600" dirty="0" smtClean="0"/>
              <a:t/>
            </a:r>
            <a:br>
              <a:rPr lang="en-CA" altLang="en-US" sz="1600" dirty="0" smtClean="0"/>
            </a:br>
            <a:r>
              <a:rPr lang="en-CA" altLang="en-US" sz="2300" dirty="0" smtClean="0"/>
              <a:t>Video Demonstration – Creating One Hundred Equal-sized Subnets</a:t>
            </a:r>
            <a:endParaRPr lang="en-CA" altLang="en-US" sz="2300" dirty="0">
              <a:solidFill>
                <a:srgbClr val="0070C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7641" y="1208766"/>
            <a:ext cx="3820450" cy="198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95297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err="1" smtClean="0"/>
              <a:t>Subnetting</a:t>
            </a:r>
            <a:r>
              <a:rPr lang="en-CA" altLang="en-US" sz="1600" dirty="0" smtClean="0"/>
              <a:t> a /16 and /8 Prefix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Creating 1000 Subnets with a /8 Network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9886" y="1104900"/>
            <a:ext cx="6160264" cy="365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33375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err="1" smtClean="0"/>
              <a:t>Subnetting</a:t>
            </a:r>
            <a:r>
              <a:rPr lang="en-CA" altLang="en-US" sz="1600" dirty="0" smtClean="0"/>
              <a:t> a /16 and /8 Prefix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Creating 1000 Subnets with a /8 Network (Cont.)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245" y="810528"/>
            <a:ext cx="3807185" cy="414013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2290" y="810528"/>
            <a:ext cx="3625850" cy="146547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0636" y="2370438"/>
            <a:ext cx="3993010" cy="2515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1129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err="1"/>
              <a:t>Subnetting</a:t>
            </a:r>
            <a:r>
              <a:rPr lang="en-CA" altLang="en-US" sz="1600" dirty="0"/>
              <a:t> a /16 and /8 Prefix </a:t>
            </a:r>
            <a:r>
              <a:rPr lang="en-CA" altLang="en-US" sz="1600" dirty="0" smtClean="0"/>
              <a:t/>
            </a:r>
            <a:br>
              <a:rPr lang="en-CA" altLang="en-US" sz="1600" dirty="0" smtClean="0"/>
            </a:br>
            <a:r>
              <a:rPr lang="en-CA" altLang="en-US" sz="2300" dirty="0" smtClean="0"/>
              <a:t>Video Demonstration – </a:t>
            </a:r>
            <a:r>
              <a:rPr lang="en-CA" altLang="en-US" sz="2300" dirty="0" err="1" smtClean="0"/>
              <a:t>Subnetting</a:t>
            </a:r>
            <a:r>
              <a:rPr lang="en-CA" altLang="en-US" sz="2300" dirty="0" smtClean="0"/>
              <a:t> Across Multiple Octets</a:t>
            </a:r>
            <a:endParaRPr lang="en-CA" altLang="en-US" sz="2300" dirty="0">
              <a:solidFill>
                <a:srgbClr val="0070C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1532" y="1107582"/>
            <a:ext cx="3840800" cy="19829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911" y="943460"/>
            <a:ext cx="3593227" cy="2002574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911" y="3090551"/>
            <a:ext cx="3797300" cy="9398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161532" y="3425780"/>
            <a:ext cx="29907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New </a:t>
            </a: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Challenge Problem</a:t>
            </a: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: Create over 300 Equal-sized Subnets of 20,000 Hosts each starting from 10.0.0.0/8</a:t>
            </a:r>
          </a:p>
        </p:txBody>
      </p:sp>
    </p:spTree>
    <p:extLst>
      <p:ext uri="{BB962C8B-B14F-4D97-AF65-F5344CB8AC3E}">
        <p14:creationId xmlns:p14="http://schemas.microsoft.com/office/powerpoint/2010/main" val="2013159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 err="1"/>
              <a:t>Subnetting</a:t>
            </a:r>
            <a:r>
              <a:rPr lang="en-US" sz="1600" dirty="0"/>
              <a:t> to Meet Requirements</a:t>
            </a:r>
            <a:r>
              <a:rPr lang="en-US" sz="1600" dirty="0">
                <a:solidFill>
                  <a:schemeClr val="tx1"/>
                </a:solidFill>
              </a:rPr>
              <a:t/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altLang="en-US" dirty="0" err="1" smtClean="0"/>
              <a:t>Subnetting</a:t>
            </a:r>
            <a:r>
              <a:rPr lang="en-US" altLang="en-US" dirty="0" smtClean="0"/>
              <a:t> Based on Host Requirements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00" y="798944"/>
            <a:ext cx="8051799" cy="382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20005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 err="1"/>
              <a:t>Subnetting</a:t>
            </a:r>
            <a:r>
              <a:rPr lang="en-US" sz="1600" dirty="0"/>
              <a:t> to Meet Requirements</a:t>
            </a:r>
            <a:r>
              <a:rPr lang="en-US" sz="1600" dirty="0">
                <a:solidFill>
                  <a:schemeClr val="tx1"/>
                </a:solidFill>
              </a:rPr>
              <a:t/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altLang="en-US" dirty="0" err="1" smtClean="0"/>
              <a:t>Subnetting</a:t>
            </a:r>
            <a:r>
              <a:rPr lang="en-US" altLang="en-US" dirty="0" smtClean="0"/>
              <a:t> Based On Network Requirements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200" y="798944"/>
            <a:ext cx="6445098" cy="398528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5751" y="1249382"/>
            <a:ext cx="15367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Host devices used by employees in the Engineering department in one network and </a:t>
            </a: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Management </a:t>
            </a: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in a separate network.</a:t>
            </a:r>
          </a:p>
        </p:txBody>
      </p:sp>
    </p:spTree>
    <p:extLst>
      <p:ext uri="{BB962C8B-B14F-4D97-AF65-F5344CB8AC3E}">
        <p14:creationId xmlns:p14="http://schemas.microsoft.com/office/powerpoint/2010/main" val="195249214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 err="1"/>
              <a:t>Subnetting</a:t>
            </a:r>
            <a:r>
              <a:rPr lang="en-US" sz="1600" dirty="0"/>
              <a:t> to Meet Requirements</a:t>
            </a:r>
            <a:r>
              <a:rPr lang="en-US" sz="1600" dirty="0">
                <a:solidFill>
                  <a:schemeClr val="tx1"/>
                </a:solidFill>
              </a:rPr>
              <a:t/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altLang="en-US" dirty="0" smtClean="0"/>
              <a:t>Network Requirement Example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4681" y="420168"/>
            <a:ext cx="2862039" cy="98200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576" y="911172"/>
            <a:ext cx="4703531" cy="370466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9107" y="1665868"/>
            <a:ext cx="3843781" cy="326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97928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 err="1"/>
              <a:t>Subnetting</a:t>
            </a:r>
            <a:r>
              <a:rPr lang="en-US" sz="1600" dirty="0"/>
              <a:t> to Meet Requirements</a:t>
            </a:r>
            <a:r>
              <a:rPr lang="en-US" sz="1600" dirty="0">
                <a:solidFill>
                  <a:schemeClr val="tx1"/>
                </a:solidFill>
              </a:rPr>
              <a:t/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altLang="en-US" dirty="0" smtClean="0"/>
              <a:t>Network Requirement Example (Cont.)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7133" y="798944"/>
            <a:ext cx="5209735" cy="4196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81640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310" y="1855694"/>
            <a:ext cx="4423691" cy="3180915"/>
          </a:xfrm>
          <a:prstGeom prst="rect">
            <a:avLst/>
          </a:prstGeom>
        </p:spPr>
      </p:pic>
      <p:sp>
        <p:nvSpPr>
          <p:cNvPr id="3891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Benefits of Variable Length Subnet Masking</a:t>
            </a:r>
            <a:r>
              <a:rPr lang="en-US" sz="1600" dirty="0" smtClean="0">
                <a:solidFill>
                  <a:schemeClr val="tx1"/>
                </a:solidFill>
              </a:rPr>
              <a:t/>
            </a:r>
            <a:br>
              <a:rPr lang="en-US" sz="1600" dirty="0" smtClean="0">
                <a:solidFill>
                  <a:schemeClr val="tx1"/>
                </a:solidFill>
              </a:rPr>
            </a:br>
            <a:r>
              <a:rPr lang="en-CA" altLang="en-US" dirty="0" smtClean="0"/>
              <a:t>Traditional </a:t>
            </a:r>
            <a:r>
              <a:rPr lang="en-CA" altLang="en-US" dirty="0" err="1" smtClean="0"/>
              <a:t>Subnetting</a:t>
            </a:r>
            <a:r>
              <a:rPr lang="en-CA" altLang="en-US" dirty="0" smtClean="0"/>
              <a:t> Wastes Addresses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9684" y="798944"/>
            <a:ext cx="4491317" cy="120535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5071" y="2255381"/>
            <a:ext cx="3689627" cy="255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53903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Benefits of Variable Length Subnet Masking</a:t>
            </a:r>
            <a:r>
              <a:rPr lang="en-US" sz="1600" dirty="0" smtClean="0">
                <a:solidFill>
                  <a:schemeClr val="tx1"/>
                </a:solidFill>
              </a:rPr>
              <a:t/>
            </a:r>
            <a:br>
              <a:rPr lang="en-US" sz="1600" dirty="0" smtClean="0">
                <a:solidFill>
                  <a:schemeClr val="tx1"/>
                </a:solidFill>
              </a:rPr>
            </a:br>
            <a:r>
              <a:rPr lang="en-CA" altLang="en-US" dirty="0" smtClean="0"/>
              <a:t>Variable Length Subnet Masks (VLSM)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77" y="1168276"/>
            <a:ext cx="4195526" cy="37719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40541" y="798944"/>
            <a:ext cx="1748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Traditional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1" y="1168276"/>
            <a:ext cx="4435853" cy="368495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11588" y="798944"/>
            <a:ext cx="2931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Subnets of Varying Sizes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7345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dirty="0"/>
              <a:t>8</a:t>
            </a:r>
            <a:r>
              <a:rPr lang="en-US" dirty="0" smtClean="0"/>
              <a:t>.1 </a:t>
            </a:r>
            <a:r>
              <a:rPr lang="en-US" dirty="0" err="1" smtClean="0"/>
              <a:t>Subnetting</a:t>
            </a:r>
            <a:r>
              <a:rPr lang="en-US" dirty="0" smtClean="0"/>
              <a:t> an IPv4 Network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0996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Benefits of Variable Length Subnet Masking</a:t>
            </a:r>
            <a:r>
              <a:rPr lang="en-US" sz="1600" dirty="0" smtClean="0">
                <a:solidFill>
                  <a:schemeClr val="tx1"/>
                </a:solidFill>
              </a:rPr>
              <a:t/>
            </a:r>
            <a:br>
              <a:rPr lang="en-US" sz="1600" dirty="0" smtClean="0">
                <a:solidFill>
                  <a:schemeClr val="tx1"/>
                </a:solidFill>
              </a:rPr>
            </a:br>
            <a:r>
              <a:rPr lang="en-CA" altLang="en-US" dirty="0" smtClean="0"/>
              <a:t>Basic VLSM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94" y="1168276"/>
            <a:ext cx="5685685" cy="384847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88459" y="798944"/>
            <a:ext cx="2783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Basic </a:t>
            </a:r>
            <a:r>
              <a:rPr lang="en-US" dirty="0" err="1" smtClean="0"/>
              <a:t>Subnetting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7280" y="280094"/>
            <a:ext cx="3542452" cy="2188882"/>
          </a:xfrm>
          <a:prstGeom prst="rect">
            <a:avLst/>
          </a:prstGeom>
        </p:spPr>
      </p:pic>
      <p:sp>
        <p:nvSpPr>
          <p:cNvPr id="15" name="Left-Up Arrow 14"/>
          <p:cNvSpPr/>
          <p:nvPr/>
        </p:nvSpPr>
        <p:spPr>
          <a:xfrm>
            <a:off x="4836343" y="3241738"/>
            <a:ext cx="2460812" cy="1775012"/>
          </a:xfrm>
          <a:prstGeom prst="leftUpArrow">
            <a:avLst/>
          </a:prstGeom>
          <a:solidFill>
            <a:srgbClr val="36A4D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890679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Benefits of Variable Length Subnet Masking </a:t>
            </a: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CA" altLang="en-US" dirty="0" smtClean="0"/>
              <a:t>Video Demonstration – VLSM Basics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5" y="798945"/>
            <a:ext cx="4360202" cy="1519252"/>
          </a:xfrm>
        </p:spPr>
        <p:txBody>
          <a:bodyPr/>
          <a:lstStyle/>
          <a:p>
            <a:r>
              <a:rPr lang="en-CA" altLang="en-US" dirty="0" smtClean="0"/>
              <a:t>Basic VLSM</a:t>
            </a:r>
            <a:endParaRPr lang="en-CA" altLang="en-US" dirty="0">
              <a:solidFill>
                <a:srgbClr val="000000"/>
              </a:solidFill>
            </a:endParaRPr>
          </a:p>
          <a:p>
            <a:pPr lvl="1"/>
            <a:r>
              <a:rPr lang="en-CA" altLang="en-US" dirty="0" smtClean="0">
                <a:solidFill>
                  <a:srgbClr val="000000"/>
                </a:solidFill>
              </a:rPr>
              <a:t>Subnets do not have to be equal sizes, as long as their address ranges do not overlap.</a:t>
            </a:r>
            <a:endParaRPr lang="en-CA" altLang="en-US" dirty="0">
              <a:solidFill>
                <a:srgbClr val="000000"/>
              </a:solidFill>
            </a:endParaRPr>
          </a:p>
          <a:p>
            <a:pPr lvl="1"/>
            <a:r>
              <a:rPr lang="en-CA" altLang="en-US" dirty="0" smtClean="0">
                <a:solidFill>
                  <a:srgbClr val="000000"/>
                </a:solidFill>
              </a:rPr>
              <a:t>When creating subnets it is easier to work from larger to smaller.</a:t>
            </a:r>
            <a:endParaRPr lang="en-CA" altLang="en-US" dirty="0">
              <a:solidFill>
                <a:srgbClr val="0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065" y="2446532"/>
            <a:ext cx="4906861" cy="170896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0926" y="1458308"/>
            <a:ext cx="3533864" cy="1719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625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Benefits of Variable Length Subnet Masking</a:t>
            </a:r>
            <a:r>
              <a:rPr lang="en-US" sz="1600" dirty="0" smtClean="0">
                <a:solidFill>
                  <a:schemeClr val="tx1"/>
                </a:solidFill>
              </a:rPr>
              <a:t/>
            </a:r>
            <a:br>
              <a:rPr lang="en-US" sz="1600" dirty="0" smtClean="0">
                <a:solidFill>
                  <a:schemeClr val="tx1"/>
                </a:solidFill>
              </a:rPr>
            </a:br>
            <a:r>
              <a:rPr lang="en-CA" altLang="en-US" dirty="0" smtClean="0"/>
              <a:t>VLSM in Practice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3193" y="720539"/>
            <a:ext cx="6426347" cy="4410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6137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Benefits of Variable Length Subnet Masking</a:t>
            </a:r>
            <a:r>
              <a:rPr lang="en-US" sz="1600" dirty="0" smtClean="0">
                <a:solidFill>
                  <a:schemeClr val="tx1"/>
                </a:solidFill>
              </a:rPr>
              <a:t/>
            </a:r>
            <a:br>
              <a:rPr lang="en-US" sz="1600" dirty="0" smtClean="0">
                <a:solidFill>
                  <a:schemeClr val="tx1"/>
                </a:solidFill>
              </a:rPr>
            </a:br>
            <a:r>
              <a:rPr lang="en-CA" altLang="en-US" dirty="0" smtClean="0"/>
              <a:t>VLSM Chart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6519" y="509068"/>
            <a:ext cx="6133945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3124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Benefits of Variable Length Subnet Masking </a:t>
            </a: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CA" altLang="en-US" dirty="0" smtClean="0"/>
              <a:t>Video Demonstration – VLSM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6944" y="933729"/>
            <a:ext cx="2985501" cy="2622075"/>
          </a:xfrm>
        </p:spPr>
        <p:txBody>
          <a:bodyPr/>
          <a:lstStyle/>
          <a:p>
            <a:r>
              <a:rPr lang="en-CA" altLang="en-US" dirty="0" smtClean="0"/>
              <a:t>Given the network 172.16.0.0 /23 creates subnets: </a:t>
            </a:r>
            <a:endParaRPr lang="en-CA" altLang="en-US" dirty="0">
              <a:solidFill>
                <a:srgbClr val="000000"/>
              </a:solidFill>
            </a:endParaRPr>
          </a:p>
          <a:p>
            <a:pPr lvl="1"/>
            <a:r>
              <a:rPr lang="en-CA" altLang="en-US" dirty="0" smtClean="0">
                <a:solidFill>
                  <a:srgbClr val="000000"/>
                </a:solidFill>
              </a:rPr>
              <a:t>1 network for 200 hosts -</a:t>
            </a:r>
            <a:r>
              <a:rPr lang="en-CA" altLang="en-US" dirty="0" smtClean="0">
                <a:solidFill>
                  <a:srgbClr val="FF0000"/>
                </a:solidFill>
              </a:rPr>
              <a:t> 256</a:t>
            </a:r>
            <a:endParaRPr lang="en-CA" altLang="en-US" dirty="0" smtClean="0">
              <a:solidFill>
                <a:srgbClr val="000000"/>
              </a:solidFill>
            </a:endParaRPr>
          </a:p>
          <a:p>
            <a:pPr lvl="1"/>
            <a:r>
              <a:rPr lang="en-CA" altLang="en-US" dirty="0" smtClean="0"/>
              <a:t>1 network for 100 hosts - </a:t>
            </a:r>
            <a:r>
              <a:rPr lang="en-CA" altLang="en-US" dirty="0" smtClean="0">
                <a:solidFill>
                  <a:srgbClr val="FF0000"/>
                </a:solidFill>
              </a:rPr>
              <a:t>128</a:t>
            </a:r>
            <a:endParaRPr lang="en-CA" altLang="en-US" dirty="0" smtClean="0"/>
          </a:p>
          <a:p>
            <a:pPr lvl="1"/>
            <a:r>
              <a:rPr lang="en-CA" altLang="en-US" dirty="0" smtClean="0">
                <a:solidFill>
                  <a:srgbClr val="000000"/>
                </a:solidFill>
              </a:rPr>
              <a:t>1 network for 50 hosts - </a:t>
            </a:r>
            <a:r>
              <a:rPr lang="en-CA" altLang="en-US" dirty="0" smtClean="0">
                <a:solidFill>
                  <a:srgbClr val="FF0000"/>
                </a:solidFill>
              </a:rPr>
              <a:t>64</a:t>
            </a:r>
            <a:endParaRPr lang="en-CA" altLang="en-US" dirty="0" smtClean="0">
              <a:solidFill>
                <a:srgbClr val="000000"/>
              </a:solidFill>
            </a:endParaRPr>
          </a:p>
          <a:p>
            <a:pPr lvl="1"/>
            <a:r>
              <a:rPr lang="en-CA" altLang="en-US" dirty="0" smtClean="0"/>
              <a:t>1 network for 25 hosts - </a:t>
            </a:r>
            <a:r>
              <a:rPr lang="en-CA" altLang="en-US" dirty="0" smtClean="0">
                <a:solidFill>
                  <a:srgbClr val="FF0000"/>
                </a:solidFill>
              </a:rPr>
              <a:t>32</a:t>
            </a:r>
            <a:endParaRPr lang="en-CA" altLang="en-US" dirty="0" smtClean="0"/>
          </a:p>
          <a:p>
            <a:pPr lvl="1"/>
            <a:r>
              <a:rPr lang="en-CA" altLang="en-US" dirty="0" smtClean="0">
                <a:solidFill>
                  <a:srgbClr val="000000"/>
                </a:solidFill>
              </a:rPr>
              <a:t>1 network for 10 hosts - </a:t>
            </a:r>
            <a:r>
              <a:rPr lang="en-CA" altLang="en-US" dirty="0" smtClean="0">
                <a:solidFill>
                  <a:srgbClr val="FF0000"/>
                </a:solidFill>
              </a:rPr>
              <a:t>16</a:t>
            </a:r>
          </a:p>
          <a:p>
            <a:pPr lvl="1"/>
            <a:r>
              <a:rPr lang="en-CA" altLang="en-US" dirty="0" smtClean="0"/>
              <a:t>4 point-to-point networks for 2 hosts each – 4x4 = </a:t>
            </a:r>
            <a:r>
              <a:rPr lang="en-CA" altLang="en-US" dirty="0" smtClean="0">
                <a:solidFill>
                  <a:srgbClr val="FF0000"/>
                </a:solidFill>
              </a:rPr>
              <a:t>16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1834" y="1891956"/>
            <a:ext cx="5791713" cy="169442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49394" y="1020428"/>
            <a:ext cx="4275786" cy="78483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CA" alt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/23 = 2^9 hosts = </a:t>
            </a:r>
            <a:r>
              <a:rPr lang="en-CA" altLang="en-US" sz="1500" dirty="0">
                <a:solidFill>
                  <a:srgbClr val="FF0000"/>
                </a:solidFill>
                <a:latin typeface="+mn-lt"/>
                <a:ea typeface="ＭＳ Ｐゴシック" charset="0"/>
                <a:cs typeface="CiscoSans"/>
              </a:rPr>
              <a:t>512</a:t>
            </a:r>
          </a:p>
          <a:p>
            <a:r>
              <a:rPr lang="en-CA" alt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256+128+64+32+16+16 = </a:t>
            </a:r>
            <a:r>
              <a:rPr lang="en-CA" altLang="en-US" sz="1500" dirty="0">
                <a:solidFill>
                  <a:srgbClr val="FF0000"/>
                </a:solidFill>
                <a:latin typeface="+mn-lt"/>
                <a:ea typeface="ＭＳ Ｐゴシック" charset="0"/>
                <a:cs typeface="CiscoSans"/>
              </a:rPr>
              <a:t>512 hosts needed</a:t>
            </a:r>
          </a:p>
          <a:p>
            <a:r>
              <a:rPr lang="en-CA" alt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Address range </a:t>
            </a:r>
            <a:r>
              <a:rPr lang="en-CA" altLang="en-US" sz="1500" dirty="0" smtClean="0">
                <a:solidFill>
                  <a:srgbClr val="FF0000"/>
                </a:solidFill>
                <a:latin typeface="+mn-lt"/>
                <a:ea typeface="ＭＳ Ｐゴシック" charset="0"/>
                <a:cs typeface="CiscoSans"/>
              </a:rPr>
              <a:t>172.16.0.0  </a:t>
            </a:r>
            <a:r>
              <a:rPr lang="en-CA" altLang="en-US" sz="1500" dirty="0">
                <a:solidFill>
                  <a:srgbClr val="FF0000"/>
                </a:solidFill>
                <a:latin typeface="+mn-lt"/>
                <a:ea typeface="ＭＳ Ｐゴシック" charset="0"/>
                <a:cs typeface="CiscoSans"/>
              </a:rPr>
              <a:t>– 172.16.1.255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75031" y="3555804"/>
            <a:ext cx="1326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 smtClean="0"/>
              <a:t>172.16.1.248 /30 (4)</a:t>
            </a:r>
          </a:p>
          <a:p>
            <a:r>
              <a:rPr lang="en-US" sz="900" b="1" dirty="0" smtClean="0"/>
              <a:t>172.16.1.252 /30 (4</a:t>
            </a:r>
            <a:r>
              <a:rPr lang="en-US" sz="800" dirty="0" smtClean="0"/>
              <a:t>)</a:t>
            </a:r>
            <a:endParaRPr lang="en-US" sz="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956" y="3555804"/>
            <a:ext cx="2293994" cy="1289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5705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sz="4000" dirty="0" smtClean="0"/>
              <a:t>8.2 Addressing Schemes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519054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smtClean="0"/>
              <a:t>Structured Design</a:t>
            </a:r>
            <a:br>
              <a:rPr lang="en-CA" altLang="en-US" sz="1600" dirty="0" smtClean="0"/>
            </a:br>
            <a:r>
              <a:rPr lang="en-CA" altLang="en-US" dirty="0" smtClean="0"/>
              <a:t>Network Address Planning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3011" y="798944"/>
            <a:ext cx="6357980" cy="435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2450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smtClean="0"/>
              <a:t>Structured Design</a:t>
            </a:r>
            <a:br>
              <a:rPr lang="en-CA" altLang="en-US" sz="1600" dirty="0" smtClean="0"/>
            </a:br>
            <a:r>
              <a:rPr lang="en-CA" altLang="en-US" dirty="0" smtClean="0"/>
              <a:t>Planning to Address the Network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446" y="1014262"/>
            <a:ext cx="3742055" cy="368473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765183" y="1014262"/>
            <a:ext cx="3804455" cy="3708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Each host in an internetwork must have a unique address. 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Need proper planning </a:t>
            </a: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&amp; </a:t>
            </a: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documentation.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Must provide &amp;</a:t>
            </a: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 </a:t>
            </a: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control access to servers from internal hosts and external hosts. 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Layer </a:t>
            </a: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3 STATIC address assigned to a server can be used to control access to that server.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Monitoring security and performance of hosts means network traffic is examined for source IP addresses that are generating or receiving excessive packets. </a:t>
            </a:r>
          </a:p>
        </p:txBody>
      </p:sp>
    </p:spTree>
    <p:extLst>
      <p:ext uri="{BB962C8B-B14F-4D97-AF65-F5344CB8AC3E}">
        <p14:creationId xmlns:p14="http://schemas.microsoft.com/office/powerpoint/2010/main" val="207157904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6" name="Content Placeholder 2"/>
          <p:cNvSpPr>
            <a:spLocks noGrp="1"/>
          </p:cNvSpPr>
          <p:nvPr>
            <p:ph idx="1"/>
          </p:nvPr>
        </p:nvSpPr>
        <p:spPr>
          <a:xfrm>
            <a:off x="144065" y="798944"/>
            <a:ext cx="3668081" cy="4155319"/>
          </a:xfrm>
        </p:spPr>
        <p:txBody>
          <a:bodyPr/>
          <a:lstStyle/>
          <a:p>
            <a:r>
              <a:rPr lang="en-US" sz="1400" dirty="0"/>
              <a:t>D</a:t>
            </a:r>
            <a:r>
              <a:rPr lang="en-US" sz="1400" dirty="0" smtClean="0"/>
              <a:t>evices</a:t>
            </a:r>
            <a:r>
              <a:rPr lang="en-US" dirty="0" smtClean="0"/>
              <a:t> </a:t>
            </a:r>
            <a:r>
              <a:rPr lang="en-US" dirty="0"/>
              <a:t>that require </a:t>
            </a:r>
            <a:r>
              <a:rPr lang="en-US" dirty="0" smtClean="0"/>
              <a:t>addresses: </a:t>
            </a:r>
          </a:p>
          <a:p>
            <a:pPr lvl="1"/>
            <a:r>
              <a:rPr lang="en-US" altLang="en-US" b="1" dirty="0" smtClean="0"/>
              <a:t>End user clients</a:t>
            </a:r>
            <a:r>
              <a:rPr lang="en-US" altLang="en-US" sz="1200" b="1" dirty="0" smtClean="0"/>
              <a:t> </a:t>
            </a:r>
          </a:p>
          <a:p>
            <a:pPr lvl="1"/>
            <a:r>
              <a:rPr lang="en-US" altLang="en-US" sz="1200" dirty="0" smtClean="0"/>
              <a:t>Can be set for DHCP to save time and manual errors.</a:t>
            </a:r>
          </a:p>
          <a:p>
            <a:pPr lvl="1"/>
            <a:r>
              <a:rPr lang="en-US" altLang="en-US" sz="1200" dirty="0" smtClean="0"/>
              <a:t>A change in the </a:t>
            </a:r>
            <a:r>
              <a:rPr lang="en-US" altLang="en-US" sz="1200" dirty="0" err="1" smtClean="0"/>
              <a:t>subnetting</a:t>
            </a:r>
            <a:r>
              <a:rPr lang="en-US" altLang="en-US" sz="1200" dirty="0" smtClean="0"/>
              <a:t> scheme requires reconfiguration of DHCP server. IPv6 clients use DHCPv6/SLAAC.</a:t>
            </a:r>
          </a:p>
          <a:p>
            <a:pPr lvl="1"/>
            <a:r>
              <a:rPr lang="en-US" altLang="en-US" b="1" dirty="0" smtClean="0"/>
              <a:t>Servers</a:t>
            </a:r>
          </a:p>
          <a:p>
            <a:pPr lvl="2"/>
            <a:r>
              <a:rPr lang="en-US" altLang="en-US" dirty="0" smtClean="0"/>
              <a:t>Configured with static addresses. </a:t>
            </a:r>
          </a:p>
          <a:p>
            <a:pPr lvl="2"/>
            <a:r>
              <a:rPr lang="en-US" altLang="en-US" dirty="0" smtClean="0"/>
              <a:t>Private addresses translated to public addresses if accessible from the Internet.</a:t>
            </a:r>
          </a:p>
          <a:p>
            <a:pPr lvl="1"/>
            <a:r>
              <a:rPr lang="en-US" altLang="en-US" b="1" dirty="0" smtClean="0"/>
              <a:t>Intermediary devices</a:t>
            </a:r>
          </a:p>
          <a:p>
            <a:pPr lvl="2"/>
            <a:r>
              <a:rPr lang="en-US" altLang="en-US" dirty="0" smtClean="0"/>
              <a:t>Set with static addresses for remote management.</a:t>
            </a:r>
          </a:p>
          <a:p>
            <a:pPr lvl="1"/>
            <a:r>
              <a:rPr lang="en-US" altLang="en-US" b="1" dirty="0" smtClean="0"/>
              <a:t>Gateway</a:t>
            </a:r>
          </a:p>
          <a:p>
            <a:pPr lvl="2"/>
            <a:r>
              <a:rPr lang="en-US" altLang="en-US" dirty="0" smtClean="0"/>
              <a:t>Router interface used to exit the network.</a:t>
            </a:r>
          </a:p>
          <a:p>
            <a:pPr lvl="2"/>
            <a:endParaRPr lang="en-US" altLang="en-US" dirty="0" smtClean="0"/>
          </a:p>
          <a:p>
            <a:pPr lvl="1"/>
            <a:endParaRPr lang="en-US" altLang="en-US" dirty="0"/>
          </a:p>
        </p:txBody>
      </p:sp>
      <p:sp>
        <p:nvSpPr>
          <p:cNvPr id="3891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smtClean="0"/>
              <a:t>Structured Design</a:t>
            </a:r>
            <a:br>
              <a:rPr lang="en-CA" altLang="en-US" sz="1600" dirty="0" smtClean="0"/>
            </a:br>
            <a:r>
              <a:rPr lang="en-CA" altLang="en-US" dirty="0" smtClean="0"/>
              <a:t>Assigning Addresses to Devices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20427"/>
          <a:stretch/>
        </p:blipFill>
        <p:spPr>
          <a:xfrm>
            <a:off x="3686136" y="2061123"/>
            <a:ext cx="5363371" cy="1505787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5603104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 smtClean="0"/>
              <a:t>Structured Design</a:t>
            </a:r>
            <a:br>
              <a:rPr lang="en-US" sz="1600" dirty="0" smtClean="0"/>
            </a:br>
            <a:r>
              <a:rPr lang="en-US" sz="2000" dirty="0" smtClean="0"/>
              <a:t>Lab – Designing and Implementing a VLSM Addressing Scheme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425" y="798944"/>
            <a:ext cx="4695218" cy="4074553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14536110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5"/>
            <a:ext cx="8853286" cy="1782210"/>
          </a:xfrm>
        </p:spPr>
        <p:txBody>
          <a:bodyPr/>
          <a:lstStyle/>
          <a:p>
            <a:r>
              <a:rPr lang="en-US" dirty="0" smtClean="0"/>
              <a:t>Devices use broadcasts in an Ethernet LAN </a:t>
            </a:r>
            <a:r>
              <a:rPr lang="en-US" dirty="0"/>
              <a:t>to locate:</a:t>
            </a:r>
          </a:p>
          <a:p>
            <a:pPr lvl="1"/>
            <a:r>
              <a:rPr lang="en-US" b="1" dirty="0"/>
              <a:t>Other devices</a:t>
            </a:r>
            <a:r>
              <a:rPr lang="en-US" dirty="0"/>
              <a:t> </a:t>
            </a:r>
            <a:r>
              <a:rPr lang="en-US" dirty="0" smtClean="0"/>
              <a:t>- Address </a:t>
            </a:r>
            <a:r>
              <a:rPr lang="en-US" dirty="0"/>
              <a:t>Resolution Protocol (ARP) which sends Layer 2 broadcasts to a known IPv4 address on the local network to discover the associated MAC address.</a:t>
            </a:r>
          </a:p>
          <a:p>
            <a:pPr lvl="1"/>
            <a:r>
              <a:rPr lang="en-US" b="1" dirty="0"/>
              <a:t>Services – </a:t>
            </a:r>
            <a:r>
              <a:rPr lang="en-US" dirty="0" smtClean="0"/>
              <a:t>Dynamic </a:t>
            </a:r>
            <a:r>
              <a:rPr lang="en-US" dirty="0"/>
              <a:t>Host Configuration Protocol (DHCP) which sends broadcasts on the local network to locate a DHCP server.</a:t>
            </a:r>
          </a:p>
          <a:p>
            <a:r>
              <a:rPr lang="en-US" dirty="0"/>
              <a:t>Switches propagate broadcasts out all interfaces except the interface on which it was received. </a:t>
            </a:r>
            <a:endParaRPr lang="en-US" altLang="ja-JP" dirty="0" smtClean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z="1600" dirty="0">
                <a:latin typeface="Arial" charset="0"/>
              </a:rPr>
              <a:t>Network </a:t>
            </a:r>
            <a:r>
              <a:rPr lang="en-GB" sz="1600" dirty="0" smtClean="0">
                <a:latin typeface="Arial" charset="0"/>
              </a:rPr>
              <a:t>Segmentation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Broadcast Domains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0050" y="2569581"/>
            <a:ext cx="40513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4782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8229864" cy="1827791"/>
          </a:xfrm>
        </p:spPr>
        <p:txBody>
          <a:bodyPr/>
          <a:lstStyle/>
          <a:p>
            <a:r>
              <a:rPr lang="en-US" sz="4000" dirty="0" smtClean="0"/>
              <a:t>8.3 </a:t>
            </a:r>
            <a:r>
              <a:rPr lang="en-US" sz="4000" smtClean="0"/>
              <a:t>Design Considerations for IPv6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2187242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err="1" smtClean="0"/>
              <a:t>Subnetting</a:t>
            </a:r>
            <a:r>
              <a:rPr lang="en-CA" altLang="en-US" sz="1600" dirty="0" smtClean="0"/>
              <a:t> an IPv6 Network</a:t>
            </a:r>
            <a:br>
              <a:rPr lang="en-CA" altLang="en-US" sz="1600" dirty="0" smtClean="0"/>
            </a:br>
            <a:r>
              <a:rPr lang="en-CA" altLang="en-US" dirty="0" smtClean="0"/>
              <a:t>The IPv6 Global Unicast Address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8659" y="1582169"/>
            <a:ext cx="5669254" cy="159047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802488" y="1098217"/>
            <a:ext cx="4623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Structure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8056" y="3250672"/>
            <a:ext cx="4627719" cy="1185805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9" name="Rectangle 8"/>
          <p:cNvSpPr/>
          <p:nvPr/>
        </p:nvSpPr>
        <p:spPr>
          <a:xfrm>
            <a:off x="1" y="966371"/>
            <a:ext cx="3438658" cy="3863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IPv6 </a:t>
            </a:r>
            <a:r>
              <a:rPr lang="en-US" sz="1500" dirty="0" err="1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subnetting</a:t>
            </a: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 is not concerned with conserving address space.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IPv6 </a:t>
            </a:r>
            <a:r>
              <a:rPr lang="en-US" sz="1500" dirty="0" err="1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subnetting</a:t>
            </a: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 is about building an addressing hierarchy based on the number of subnetworks needed</a:t>
            </a:r>
            <a:r>
              <a:rPr lang="en-US" sz="1600" dirty="0" smtClean="0"/>
              <a:t>.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IPv6 link-local address is never </a:t>
            </a:r>
            <a:r>
              <a:rPr lang="en-US" sz="1500" dirty="0" err="1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subnetted</a:t>
            </a: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.</a:t>
            </a: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 </a:t>
            </a: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IPv6 global unicast address can be </a:t>
            </a:r>
            <a:r>
              <a:rPr lang="en-US" sz="1500" dirty="0" err="1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subnetted</a:t>
            </a:r>
            <a:r>
              <a:rPr lang="en-US" sz="1500" dirty="0" smtClean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.</a:t>
            </a:r>
            <a:endParaRPr lang="en-US" sz="1500" dirty="0">
              <a:solidFill>
                <a:srgbClr val="000000"/>
              </a:solidFill>
              <a:latin typeface="+mn-lt"/>
              <a:ea typeface="ＭＳ Ｐゴシック" charset="0"/>
              <a:cs typeface="CiscoSans"/>
            </a:endParaRPr>
          </a:p>
          <a:p>
            <a:pPr marL="169863" indent="-169863" defTabSz="684213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rPr>
              <a:t>IPv6 global unicast address normally consists of a /48 global routing prefix, a 16 bit subnet ID, and a 64 bit interface ID.</a:t>
            </a:r>
            <a:endParaRPr lang="en-US" altLang="en-US" sz="1500" dirty="0">
              <a:solidFill>
                <a:srgbClr val="000000"/>
              </a:solidFill>
              <a:latin typeface="+mn-lt"/>
              <a:ea typeface="ＭＳ Ｐゴシック" charset="0"/>
              <a:cs typeface="CiscoSans"/>
            </a:endParaRPr>
          </a:p>
        </p:txBody>
      </p:sp>
    </p:spTree>
    <p:extLst>
      <p:ext uri="{BB962C8B-B14F-4D97-AF65-F5344CB8AC3E}">
        <p14:creationId xmlns:p14="http://schemas.microsoft.com/office/powerpoint/2010/main" val="237659108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err="1" smtClean="0"/>
              <a:t>Subnetting</a:t>
            </a:r>
            <a:r>
              <a:rPr lang="en-CA" altLang="en-US" sz="1600" dirty="0" smtClean="0"/>
              <a:t> an IPv6 Network</a:t>
            </a:r>
            <a:br>
              <a:rPr lang="en-CA" altLang="en-US" sz="1600" dirty="0" smtClean="0"/>
            </a:br>
            <a:r>
              <a:rPr lang="en-CA" altLang="en-US" dirty="0" err="1" smtClean="0"/>
              <a:t>Subnetting</a:t>
            </a:r>
            <a:r>
              <a:rPr lang="en-CA" altLang="en-US" dirty="0" smtClean="0"/>
              <a:t> Using the Subnet ID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8576" y="1378039"/>
            <a:ext cx="4640065" cy="35593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8576" y="960553"/>
            <a:ext cx="4640066" cy="417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04362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 err="1" smtClean="0"/>
              <a:t>Subnetting</a:t>
            </a:r>
            <a:r>
              <a:rPr lang="en-CA" altLang="en-US" sz="1600" dirty="0" smtClean="0"/>
              <a:t> an IPv6 Network</a:t>
            </a:r>
            <a:br>
              <a:rPr lang="en-CA" altLang="en-US" sz="1600" dirty="0" smtClean="0"/>
            </a:br>
            <a:r>
              <a:rPr lang="en-CA" altLang="en-US" dirty="0" smtClean="0"/>
              <a:t>IPv6 Subnet Allocation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7484" r="6785"/>
          <a:stretch/>
        </p:blipFill>
        <p:spPr>
          <a:xfrm>
            <a:off x="5171611" y="226603"/>
            <a:ext cx="3348299" cy="25331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1611" y="2874886"/>
            <a:ext cx="3419148" cy="20793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046" y="1107583"/>
            <a:ext cx="4344241" cy="339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1555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dirty="0"/>
              <a:t>8</a:t>
            </a:r>
            <a:r>
              <a:rPr lang="en-US" dirty="0" smtClean="0"/>
              <a:t>.4 Chapter 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9442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1"/>
          <p:cNvSpPr txBox="1">
            <a:spLocks/>
          </p:cNvSpPr>
          <p:nvPr/>
        </p:nvSpPr>
        <p:spPr bwMode="auto">
          <a:xfrm>
            <a:off x="1417131" y="1154627"/>
            <a:ext cx="6450388" cy="18644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61593" tIns="30796" rIns="61593" bIns="30796" numCol="1" anchor="t" anchorCtr="0" compatLnSpc="1">
            <a:prstTxWarp prst="textNoShape">
              <a:avLst/>
            </a:prstTxWarp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574675" indent="-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endParaRPr lang="en-US" sz="12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an IPv4 addressing scheme to enable end-to-end connectivity in a small to medium-sized business </a:t>
            </a:r>
            <a:r>
              <a:rPr lang="en-US" dirty="0" smtClean="0"/>
              <a:t>network.</a:t>
            </a:r>
          </a:p>
          <a:p>
            <a:r>
              <a:rPr lang="en-US" dirty="0" smtClean="0"/>
              <a:t>Given </a:t>
            </a:r>
            <a:r>
              <a:rPr lang="en-US" dirty="0"/>
              <a:t>a set of requirements, implement a VLSM addressing scheme to provide connectivity to end users in a small to medium-sized network</a:t>
            </a:r>
            <a:r>
              <a:rPr lang="en-US" dirty="0" smtClean="0"/>
              <a:t>.</a:t>
            </a:r>
          </a:p>
          <a:p>
            <a:r>
              <a:rPr lang="en-US" dirty="0" smtClean="0"/>
              <a:t>Explain </a:t>
            </a:r>
            <a:r>
              <a:rPr lang="en-US" dirty="0"/>
              <a:t>design considerations for implementing IPv6 in a business network.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400" dirty="0" smtClean="0">
                <a:latin typeface="Arial" charset="0"/>
              </a:rPr>
              <a:t>Conclusion</a:t>
            </a:r>
            <a:r>
              <a:rPr lang="en-US" dirty="0" smtClean="0">
                <a:latin typeface="Arial" charset="0"/>
              </a:rPr>
              <a:t/>
            </a:r>
            <a:br>
              <a:rPr lang="en-US" dirty="0" smtClean="0">
                <a:latin typeface="Arial" charset="0"/>
              </a:rPr>
            </a:br>
            <a:r>
              <a:rPr lang="en-US" dirty="0">
                <a:latin typeface="Arial" charset="0"/>
              </a:rPr>
              <a:t>Chapter </a:t>
            </a:r>
            <a:r>
              <a:rPr lang="en-US" dirty="0" smtClean="0">
                <a:latin typeface="Arial" charset="0"/>
              </a:rPr>
              <a:t>8: </a:t>
            </a:r>
            <a:r>
              <a:rPr lang="en-US" dirty="0" err="1" smtClean="0">
                <a:latin typeface="Arial" charset="0"/>
              </a:rPr>
              <a:t>Subnetting</a:t>
            </a:r>
            <a:r>
              <a:rPr lang="en-US" dirty="0" smtClean="0">
                <a:latin typeface="Arial" charset="0"/>
              </a:rPr>
              <a:t> IP Networks</a:t>
            </a:r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56299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1400" dirty="0">
                <a:latin typeface="Arial" charset="0"/>
              </a:rPr>
              <a:t>Section </a:t>
            </a:r>
            <a:r>
              <a:rPr lang="en-US" sz="1400" dirty="0" smtClean="0">
                <a:latin typeface="Arial" charset="0"/>
              </a:rPr>
              <a:t>8.1– 8.3</a:t>
            </a:r>
            <a:r>
              <a:rPr lang="en-US" dirty="0">
                <a:latin typeface="Arial" charset="0"/>
              </a:rPr>
              <a:t/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New Terms and Commands</a:t>
            </a:r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8253960"/>
              </p:ext>
            </p:extLst>
          </p:nvPr>
        </p:nvGraphicFramePr>
        <p:xfrm>
          <a:off x="144463" y="798513"/>
          <a:ext cx="8853486" cy="7823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951162">
                  <a:extLst>
                    <a:ext uri="{9D8B030D-6E8A-4147-A177-3AD203B41FA5}">
                      <a16:colId xmlns:a16="http://schemas.microsoft.com/office/drawing/2014/main" val="2731093094"/>
                    </a:ext>
                  </a:extLst>
                </a:gridCol>
                <a:gridCol w="2951162">
                  <a:extLst>
                    <a:ext uri="{9D8B030D-6E8A-4147-A177-3AD203B41FA5}">
                      <a16:colId xmlns:a16="http://schemas.microsoft.com/office/drawing/2014/main" val="2353496225"/>
                    </a:ext>
                  </a:extLst>
                </a:gridCol>
                <a:gridCol w="2951162">
                  <a:extLst>
                    <a:ext uri="{9D8B030D-6E8A-4147-A177-3AD203B41FA5}">
                      <a16:colId xmlns:a16="http://schemas.microsoft.com/office/drawing/2014/main" val="2819591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octet boundary</a:t>
                      </a:r>
                    </a:p>
                    <a:p>
                      <a:pPr marL="173038" indent="-173038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Variable Length Subnet Masking (VLSM)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3038" indent="-173038" algn="l" defTabSz="685777" rtl="0" eaLnBrk="1" latinLnBrk="0" hangingPunct="1"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1400" b="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0795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44530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Hosts </a:t>
            </a:r>
            <a:r>
              <a:rPr lang="en-US" dirty="0" smtClean="0"/>
              <a:t>can </a:t>
            </a:r>
            <a:r>
              <a:rPr lang="en-US" dirty="0"/>
              <a:t>generate excessive broadcasts and negatively affect the </a:t>
            </a:r>
            <a:r>
              <a:rPr lang="en-US" dirty="0" smtClean="0"/>
              <a:t>network.</a:t>
            </a:r>
            <a:endParaRPr lang="en-US" dirty="0"/>
          </a:p>
          <a:p>
            <a:pPr lvl="1"/>
            <a:r>
              <a:rPr lang="en-US" dirty="0"/>
              <a:t>Slow network operations due to the significant amount of traffic it can </a:t>
            </a:r>
            <a:r>
              <a:rPr lang="en-US" dirty="0" smtClean="0"/>
              <a:t>cause.</a:t>
            </a:r>
            <a:endParaRPr lang="en-US" dirty="0"/>
          </a:p>
          <a:p>
            <a:pPr lvl="1"/>
            <a:r>
              <a:rPr lang="en-US" dirty="0"/>
              <a:t>Slow device operations because a device must accept and process each broadcast </a:t>
            </a:r>
            <a:r>
              <a:rPr lang="en-US" dirty="0" smtClean="0"/>
              <a:t>packet.</a:t>
            </a:r>
          </a:p>
          <a:p>
            <a:r>
              <a:rPr lang="en-US" dirty="0" smtClean="0"/>
              <a:t>Solution: Reduce the </a:t>
            </a:r>
            <a:r>
              <a:rPr lang="en-US" dirty="0"/>
              <a:t>size of the network to create smaller </a:t>
            </a:r>
            <a:r>
              <a:rPr lang="en-US" dirty="0" smtClean="0"/>
              <a:t>broadcast domains. </a:t>
            </a:r>
            <a:r>
              <a:rPr lang="en-US" dirty="0"/>
              <a:t>These smaller network spaces are called </a:t>
            </a:r>
            <a:r>
              <a:rPr lang="en-US" i="1" dirty="0"/>
              <a:t>subnets</a:t>
            </a:r>
            <a:r>
              <a:rPr lang="en-US" dirty="0"/>
              <a:t>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z="1600" dirty="0">
                <a:latin typeface="Arial" charset="0"/>
              </a:rPr>
              <a:t>Network Segmentation</a:t>
            </a:r>
            <a:br>
              <a:rPr lang="en-GB" sz="1600" dirty="0">
                <a:latin typeface="Arial" charset="0"/>
              </a:rPr>
            </a:br>
            <a:r>
              <a:rPr lang="en-US" altLang="en-US" dirty="0" smtClean="0"/>
              <a:t>Problems with Large Broadcast Domains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055" y="2513577"/>
            <a:ext cx="3264807" cy="204684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2848" y="2553438"/>
            <a:ext cx="3875945" cy="20468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26643" y="2745865"/>
            <a:ext cx="12037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/>
              <a:t>Broadcast  in LAN 1 contained in 1 subnet</a:t>
            </a:r>
            <a:endParaRPr lang="en-US" sz="12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7265026" y="2755626"/>
            <a:ext cx="12037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/>
              <a:t>Broadcast  in LAN 2 contained in 1 subnet</a:t>
            </a:r>
            <a:endParaRPr lang="en-US" sz="12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284790" y="2553438"/>
            <a:ext cx="1208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/>
              <a:t>One Broadcast Domain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8521775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Reduces overall </a:t>
            </a:r>
            <a:r>
              <a:rPr lang="en-US" dirty="0"/>
              <a:t>network traffic and improves network performance. </a:t>
            </a:r>
            <a:endParaRPr lang="en-US" dirty="0" smtClean="0"/>
          </a:p>
          <a:p>
            <a:r>
              <a:rPr lang="en-US" dirty="0"/>
              <a:t>E</a:t>
            </a:r>
            <a:r>
              <a:rPr lang="en-US" dirty="0" smtClean="0"/>
              <a:t>nables </a:t>
            </a:r>
            <a:r>
              <a:rPr lang="en-US" dirty="0"/>
              <a:t>an administrator to implement security policies such as which subnets are allowed or not allowed to communicate together.</a:t>
            </a:r>
            <a:endParaRPr lang="en-US" altLang="ja-JP" dirty="0" smtClean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z="1600" dirty="0">
                <a:latin typeface="Arial" charset="0"/>
              </a:rPr>
              <a:t>Network Segmentation</a:t>
            </a:r>
            <a:br>
              <a:rPr lang="en-GB" sz="1600" dirty="0">
                <a:latin typeface="Arial" charset="0"/>
              </a:rPr>
            </a:br>
            <a:r>
              <a:rPr lang="en-US" altLang="en-US" dirty="0" smtClean="0"/>
              <a:t>Reasons for </a:t>
            </a:r>
            <a:r>
              <a:rPr lang="en-US" altLang="en-US" dirty="0" err="1" smtClean="0"/>
              <a:t>Subnetting</a:t>
            </a:r>
            <a:endParaRPr lang="en-US" alt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6430"/>
            <a:ext cx="4618761" cy="25008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2199" y="2913238"/>
            <a:ext cx="3098477" cy="21340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2246" y="2269431"/>
            <a:ext cx="20444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err="1" smtClean="0"/>
              <a:t>Subnetting</a:t>
            </a:r>
            <a:r>
              <a:rPr lang="en-US" sz="1200" b="1" dirty="0" smtClean="0"/>
              <a:t> by Location</a:t>
            </a:r>
            <a:endParaRPr lang="en-US" sz="12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5972199" y="1529988"/>
            <a:ext cx="27894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/>
              <a:t>Communicating between</a:t>
            </a:r>
          </a:p>
          <a:p>
            <a:pPr algn="ctr"/>
            <a:r>
              <a:rPr lang="en-US" sz="1200" b="1" dirty="0" smtClean="0"/>
              <a:t> Networks</a:t>
            </a:r>
            <a:endParaRPr lang="en-US" sz="12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6758141" y="2636239"/>
            <a:ext cx="26621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err="1" smtClean="0"/>
              <a:t>Subnetting</a:t>
            </a:r>
            <a:r>
              <a:rPr lang="en-US" sz="1200" b="1" dirty="0" smtClean="0"/>
              <a:t> by Device Type</a:t>
            </a:r>
            <a:endParaRPr lang="en-US" sz="12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3559" y="1444496"/>
            <a:ext cx="3005341" cy="212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74773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 err="1">
                <a:latin typeface="Arial" charset="0"/>
              </a:rPr>
              <a:t>Subnetting</a:t>
            </a:r>
            <a:r>
              <a:rPr lang="en-US" sz="1600" dirty="0">
                <a:latin typeface="Arial" charset="0"/>
              </a:rPr>
              <a:t> an IPv4 Network</a:t>
            </a:r>
            <a:r>
              <a:rPr lang="en-GB" sz="1600" dirty="0"/>
              <a:t/>
            </a:r>
            <a:br>
              <a:rPr lang="en-GB" sz="1600" dirty="0"/>
            </a:br>
            <a:r>
              <a:rPr lang="en-US" altLang="en-US" dirty="0" smtClean="0"/>
              <a:t>Octet Boundaries</a:t>
            </a:r>
            <a:endParaRPr lang="en-CA" altLang="en-US" dirty="0" smtClean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1532585" y="3636610"/>
            <a:ext cx="7050613" cy="901520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dirty="0"/>
              <a:t>P</a:t>
            </a:r>
            <a:r>
              <a:rPr lang="en-US" sz="1400" dirty="0" smtClean="0"/>
              <a:t>refix </a:t>
            </a:r>
            <a:r>
              <a:rPr lang="en-US" sz="1400" dirty="0"/>
              <a:t>length and the subnet mask are different ways of identifying the network portion of an </a:t>
            </a:r>
            <a:r>
              <a:rPr lang="en-US" sz="1400" dirty="0" smtClean="0"/>
              <a:t>address.</a:t>
            </a:r>
            <a:endParaRPr lang="en-CA" sz="14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CA" sz="1400" dirty="0" smtClean="0"/>
              <a:t>Subnets </a:t>
            </a:r>
            <a:r>
              <a:rPr lang="en-CA" sz="1400" dirty="0"/>
              <a:t>are created by </a:t>
            </a:r>
            <a:r>
              <a:rPr lang="en-CA" sz="1400" dirty="0" smtClean="0"/>
              <a:t>borrowing host bits for network </a:t>
            </a:r>
            <a:r>
              <a:rPr lang="en-CA" sz="1400" dirty="0"/>
              <a:t>bits. </a:t>
            </a:r>
            <a:endParaRPr lang="en-CA" sz="1400" dirty="0" smtClean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CA" sz="1400" dirty="0" smtClean="0"/>
              <a:t>More </a:t>
            </a:r>
            <a:r>
              <a:rPr lang="en-CA" sz="1400" dirty="0"/>
              <a:t>host bits </a:t>
            </a:r>
            <a:r>
              <a:rPr lang="en-CA" sz="1400" dirty="0" smtClean="0"/>
              <a:t>borrowed</a:t>
            </a:r>
            <a:r>
              <a:rPr lang="en-CA" sz="1400" dirty="0"/>
              <a:t>, the more subnets that can be defined</a:t>
            </a:r>
            <a:r>
              <a:rPr lang="en-CA" dirty="0" smtClean="0"/>
              <a:t>.</a:t>
            </a:r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  <a:p>
            <a:pPr lvl="1"/>
            <a:endParaRPr lang="en-CA" alt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279" r="1361"/>
          <a:stretch/>
        </p:blipFill>
        <p:spPr>
          <a:xfrm>
            <a:off x="1622738" y="799398"/>
            <a:ext cx="6864440" cy="2837212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236711" y="1204223"/>
            <a:ext cx="1111608" cy="20137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Networks are most easily </a:t>
            </a:r>
            <a:r>
              <a:rPr lang="en-US" sz="1400" b="1" dirty="0" err="1"/>
              <a:t>subnetted</a:t>
            </a:r>
            <a:r>
              <a:rPr lang="en-US" sz="1400" b="1" dirty="0"/>
              <a:t> at the </a:t>
            </a:r>
            <a:endParaRPr lang="en-US" sz="1400" b="1" dirty="0" smtClean="0"/>
          </a:p>
          <a:p>
            <a:pPr algn="ctr"/>
            <a:r>
              <a:rPr lang="en-US" sz="1400" b="1" dirty="0" smtClean="0"/>
              <a:t>octet </a:t>
            </a:r>
            <a:r>
              <a:rPr lang="en-US" sz="1400" b="1" dirty="0"/>
              <a:t>boundary of /8, /16, and /</a:t>
            </a:r>
            <a:r>
              <a:rPr lang="en-US" sz="1400" b="1" dirty="0" smtClean="0"/>
              <a:t>24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4008374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 err="1">
                <a:latin typeface="Arial" charset="0"/>
              </a:rPr>
              <a:t>Subnetting</a:t>
            </a:r>
            <a:r>
              <a:rPr lang="en-US" sz="1600" dirty="0">
                <a:latin typeface="Arial" charset="0"/>
              </a:rPr>
              <a:t> an IPv4 Network </a:t>
            </a:r>
            <a:r>
              <a:rPr lang="en-US" altLang="en-US" sz="1600" dirty="0" smtClean="0"/>
              <a:t/>
            </a:r>
            <a:br>
              <a:rPr lang="en-US" altLang="en-US" sz="1600" dirty="0" smtClean="0"/>
            </a:br>
            <a:r>
              <a:rPr lang="en-US" altLang="en-US" dirty="0" err="1" smtClean="0"/>
              <a:t>Subnetting</a:t>
            </a:r>
            <a:r>
              <a:rPr lang="en-US" altLang="en-US" dirty="0" smtClean="0"/>
              <a:t> on the Octet Boundary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5477" y="3847069"/>
            <a:ext cx="8542116" cy="615703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dirty="0" err="1" smtClean="0"/>
              <a:t>Subnetting</a:t>
            </a:r>
            <a:r>
              <a:rPr lang="en-US" sz="1400" dirty="0" smtClean="0"/>
              <a:t> Network 10.x.0.0/16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/>
              <a:t>Define up </a:t>
            </a:r>
            <a:r>
              <a:rPr lang="en-US" sz="1400" dirty="0"/>
              <a:t>to 256 subnets </a:t>
            </a:r>
            <a:r>
              <a:rPr lang="en-US" sz="1400" dirty="0" smtClean="0"/>
              <a:t>with </a:t>
            </a:r>
            <a:r>
              <a:rPr lang="en-US" sz="1400" dirty="0"/>
              <a:t>each subnet capable of connecting 65,534 hosts. </a:t>
            </a:r>
            <a:endParaRPr lang="en-US" sz="1400" dirty="0" smtClean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/>
              <a:t>First two </a:t>
            </a:r>
            <a:r>
              <a:rPr lang="en-US" sz="1400" dirty="0"/>
              <a:t>octets identify the network </a:t>
            </a:r>
            <a:r>
              <a:rPr lang="en-US" sz="1400" dirty="0" smtClean="0"/>
              <a:t>portion while </a:t>
            </a:r>
            <a:r>
              <a:rPr lang="en-US" sz="1400" dirty="0"/>
              <a:t>the last two octets are for host IP addresses.</a:t>
            </a:r>
            <a:endParaRPr lang="en-CA" altLang="en-US" sz="1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431" y="798944"/>
            <a:ext cx="8452209" cy="3080712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273694688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A3178FD6-045E-43BB-9FF9-79BDC55288A1}" vid="{B3635A64-254C-4D4D-B1C2-6197525273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17025</TotalTime>
  <Words>2458</Words>
  <Application>Microsoft Office PowerPoint</Application>
  <PresentationFormat>On-screen Show (16:9)</PresentationFormat>
  <Paragraphs>436</Paragraphs>
  <Slides>56</Slides>
  <Notes>56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4" baseType="lpstr">
      <vt:lpstr>ＭＳ Ｐゴシック</vt:lpstr>
      <vt:lpstr>Arial</vt:lpstr>
      <vt:lpstr>Calibri</vt:lpstr>
      <vt:lpstr>CiscoSans</vt:lpstr>
      <vt:lpstr>CiscoSans ExtraLight</vt:lpstr>
      <vt:lpstr>CiscoSans Thin</vt:lpstr>
      <vt:lpstr>Wingdings</vt:lpstr>
      <vt:lpstr>Default Theme</vt:lpstr>
      <vt:lpstr>Chapter 8:  Subnetting IP Networks</vt:lpstr>
      <vt:lpstr>Chapter 8 - Sections &amp; Objectives</vt:lpstr>
      <vt:lpstr>Chapter 8 - Sections &amp; Objectives (Cont.)</vt:lpstr>
      <vt:lpstr>8.1 Subnetting an IPv4 Network</vt:lpstr>
      <vt:lpstr>Network Segmentation Broadcast Domains</vt:lpstr>
      <vt:lpstr>Network Segmentation Problems with Large Broadcast Domains</vt:lpstr>
      <vt:lpstr>Network Segmentation Reasons for Subnetting</vt:lpstr>
      <vt:lpstr>Subnetting an IPv4 Network Octet Boundaries</vt:lpstr>
      <vt:lpstr>Subnetting an IPv4 Network  Subnetting on the Octet Boundary</vt:lpstr>
      <vt:lpstr>Subnetting an IPv4 Network  Subnetting on the Octet Boundary (Cont.)</vt:lpstr>
      <vt:lpstr>Subnetting an IPv4 Network  Classless Subnetting</vt:lpstr>
      <vt:lpstr>Subnetting an IPv4 Network Video Demonstration – The Subnet Mask</vt:lpstr>
      <vt:lpstr>Subnetting an IPv4 Network Video Demonstration – The Subnet Mask (Cont.)</vt:lpstr>
      <vt:lpstr>Subnetting an IPv4 Network Video Demonstration – Subnetting with the Magic Number</vt:lpstr>
      <vt:lpstr>Subnetting an IPv4 Network Video Demonstration – Subnetting with the Magic Number (Cont.)</vt:lpstr>
      <vt:lpstr>Subnetting an IPv4 Network Video Demonstration – Subnetting with the Magic Number (Cont.)</vt:lpstr>
      <vt:lpstr>Subnetting an IPv4 Network  Classless Subnetting Example</vt:lpstr>
      <vt:lpstr>Subnetting an IPv4 Network  Creating 2 Subnets</vt:lpstr>
      <vt:lpstr>Subnetting an IPv4 Network Video Demonstration – Creating Two Equal-sized Subnets (/25)</vt:lpstr>
      <vt:lpstr>Subnetting an IPv4 Network  Subnetting Formulas</vt:lpstr>
      <vt:lpstr>Subnetting an IPv4 Network  Subnetting Formulas (Cont.)</vt:lpstr>
      <vt:lpstr>Subnetting an IPv4 Network  Creating 4 Subnets</vt:lpstr>
      <vt:lpstr>Subnetting an IPv4 Network  Creating 4 Subnets (Cont.)</vt:lpstr>
      <vt:lpstr>Subnetting an IPv4 Network  Creating 4 Subnets (Cont.)</vt:lpstr>
      <vt:lpstr>Subnetting an IPv4 Network Video Demonstration – Creating Four Equal-sized Subnets (/26)</vt:lpstr>
      <vt:lpstr>Subnetting an IPv4 Network Video Demonstration – Creating Eight Equal-sized Subnets (/27)</vt:lpstr>
      <vt:lpstr>Subnetting a /16 and /8 Prefix Creating Subnets with a /16 prefix</vt:lpstr>
      <vt:lpstr>Subnetting a /16 and /8 Prefix Creating 100 Subnets with a /16 prefix</vt:lpstr>
      <vt:lpstr>Subnetting a /16 and /8 Prefix Calculating the Hosts</vt:lpstr>
      <vt:lpstr>Subnetting a /16 and /8 Prefix  Video Demonstration – Creating One Hundred Equal-sized Subnets</vt:lpstr>
      <vt:lpstr>Subnetting a /16 and /8 Prefix Creating 1000 Subnets with a /8 Network</vt:lpstr>
      <vt:lpstr>Subnetting a /16 and /8 Prefix Creating 1000 Subnets with a /8 Network (Cont.)</vt:lpstr>
      <vt:lpstr>Subnetting a /16 and /8 Prefix  Video Demonstration – Subnetting Across Multiple Octets</vt:lpstr>
      <vt:lpstr>Subnetting to Meet Requirements Subnetting Based on Host Requirements</vt:lpstr>
      <vt:lpstr>Subnetting to Meet Requirements Subnetting Based On Network Requirements</vt:lpstr>
      <vt:lpstr>Subnetting to Meet Requirements Network Requirement Example</vt:lpstr>
      <vt:lpstr>Subnetting to Meet Requirements Network Requirement Example (Cont.)</vt:lpstr>
      <vt:lpstr>Benefits of Variable Length Subnet Masking Traditional Subnetting Wastes Addresses</vt:lpstr>
      <vt:lpstr>Benefits of Variable Length Subnet Masking Variable Length Subnet Masks (VLSM)</vt:lpstr>
      <vt:lpstr>Benefits of Variable Length Subnet Masking Basic VLSM</vt:lpstr>
      <vt:lpstr>Benefits of Variable Length Subnet Masking  Video Demonstration – VLSM Basics</vt:lpstr>
      <vt:lpstr>Benefits of Variable Length Subnet Masking VLSM in Practice</vt:lpstr>
      <vt:lpstr>Benefits of Variable Length Subnet Masking VLSM Chart</vt:lpstr>
      <vt:lpstr>Benefits of Variable Length Subnet Masking  Video Demonstration – VLSM Example</vt:lpstr>
      <vt:lpstr>8.2 Addressing Schemes</vt:lpstr>
      <vt:lpstr>Structured Design Network Address Planning</vt:lpstr>
      <vt:lpstr>Structured Design Planning to Address the Network</vt:lpstr>
      <vt:lpstr>Structured Design Assigning Addresses to Devices</vt:lpstr>
      <vt:lpstr>Structured Design Lab – Designing and Implementing a VLSM Addressing Scheme</vt:lpstr>
      <vt:lpstr>8.3 Design Considerations for IPv6</vt:lpstr>
      <vt:lpstr>Subnetting an IPv6 Network The IPv6 Global Unicast Address</vt:lpstr>
      <vt:lpstr>Subnetting an IPv6 Network Subnetting Using the Subnet ID</vt:lpstr>
      <vt:lpstr>Subnetting an IPv6 Network IPv6 Subnet Allocation</vt:lpstr>
      <vt:lpstr>8.4 Chapter Summary</vt:lpstr>
      <vt:lpstr>Conclusion Chapter 8: Subnetting IP Networks</vt:lpstr>
      <vt:lpstr>Section 8.1– 8.3 New Terms and Commands</vt:lpstr>
    </vt:vector>
  </TitlesOfParts>
  <Company>Cisco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bvachon@cisco.com</dc:creator>
  <cp:lastModifiedBy>Cremin, Conn</cp:lastModifiedBy>
  <cp:revision>338</cp:revision>
  <cp:lastPrinted>2018-11-08T15:46:34Z</cp:lastPrinted>
  <dcterms:created xsi:type="dcterms:W3CDTF">2016-08-22T22:27:36Z</dcterms:created>
  <dcterms:modified xsi:type="dcterms:W3CDTF">2018-11-12T08:12:00Z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  <property fmtid="{D5CDD505-2E9C-101B-9397-08002B2CF9AE}" pid="8" name="MSIP_Label_3282509d-3f6c-476a-8bb8-73dfa287b556_Enabled">
    <vt:lpwstr>True</vt:lpwstr>
  </property>
  <property fmtid="{D5CDD505-2E9C-101B-9397-08002B2CF9AE}" pid="9" name="MSIP_Label_3282509d-3f6c-476a-8bb8-73dfa287b556_SiteId">
    <vt:lpwstr>f98eff6c-71be-42a6-be08-a71c6319ca11</vt:lpwstr>
  </property>
  <property fmtid="{D5CDD505-2E9C-101B-9397-08002B2CF9AE}" pid="10" name="MSIP_Label_3282509d-3f6c-476a-8bb8-73dfa287b556_Ref">
    <vt:lpwstr>https://api.informationprotection.azure.com/api/f98eff6c-71be-42a6-be08-a71c6319ca11</vt:lpwstr>
  </property>
  <property fmtid="{D5CDD505-2E9C-101B-9397-08002B2CF9AE}" pid="11" name="MSIP_Label_3282509d-3f6c-476a-8bb8-73dfa287b556_Owner">
    <vt:lpwstr>Conn.Cremin@itb.ie</vt:lpwstr>
  </property>
  <property fmtid="{D5CDD505-2E9C-101B-9397-08002B2CF9AE}" pid="12" name="MSIP_Label_3282509d-3f6c-476a-8bb8-73dfa287b556_SetDate">
    <vt:lpwstr>2018-11-08T15:45:41.2609470+00:00</vt:lpwstr>
  </property>
  <property fmtid="{D5CDD505-2E9C-101B-9397-08002B2CF9AE}" pid="13" name="MSIP_Label_3282509d-3f6c-476a-8bb8-73dfa287b556_Name">
    <vt:lpwstr>Public</vt:lpwstr>
  </property>
  <property fmtid="{D5CDD505-2E9C-101B-9397-08002B2CF9AE}" pid="14" name="MSIP_Label_3282509d-3f6c-476a-8bb8-73dfa287b556_Application">
    <vt:lpwstr>Microsoft Azure Information Protection</vt:lpwstr>
  </property>
  <property fmtid="{D5CDD505-2E9C-101B-9397-08002B2CF9AE}" pid="15" name="MSIP_Label_3282509d-3f6c-476a-8bb8-73dfa287b556_Extended_MSFT_Method">
    <vt:lpwstr>Manual</vt:lpwstr>
  </property>
  <property fmtid="{D5CDD505-2E9C-101B-9397-08002B2CF9AE}" pid="16" name="Sensitivity">
    <vt:lpwstr>Public</vt:lpwstr>
  </property>
</Properties>
</file>

<file path=docProps/thumbnail.jpeg>
</file>